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5"/>
  </p:notesMasterIdLst>
  <p:sldIdLst>
    <p:sldId id="297" r:id="rId2"/>
    <p:sldId id="337" r:id="rId3"/>
    <p:sldId id="338" r:id="rId4"/>
    <p:sldId id="387" r:id="rId5"/>
    <p:sldId id="379" r:id="rId6"/>
    <p:sldId id="380" r:id="rId7"/>
    <p:sldId id="339" r:id="rId8"/>
    <p:sldId id="300" r:id="rId9"/>
    <p:sldId id="381" r:id="rId10"/>
    <p:sldId id="372" r:id="rId11"/>
    <p:sldId id="386" r:id="rId12"/>
    <p:sldId id="377" r:id="rId13"/>
    <p:sldId id="375" r:id="rId1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00FF00"/>
    <a:srgbClr val="99CCFF"/>
    <a:srgbClr val="FFFF66"/>
    <a:srgbClr val="FFFFCC"/>
    <a:srgbClr val="FFFFFF"/>
    <a:srgbClr val="FFFF99"/>
    <a:srgbClr val="B2B2B2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79106" autoAdjust="0"/>
  </p:normalViewPr>
  <p:slideViewPr>
    <p:cSldViewPr>
      <p:cViewPr varScale="1">
        <p:scale>
          <a:sx n="73" d="100"/>
          <a:sy n="73" d="100"/>
        </p:scale>
        <p:origin x="152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anosik\Skola\Kara&#353;\Intenzita_2022_sumar%20-%20vratane%20sekundarov_202301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anosik\Skola\Kara&#353;\Intenzita_2022_sumar%20-%20vratane%20sekundarov_202301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2000" dirty="0"/>
              <a:t>Average number of trips</a:t>
            </a:r>
            <a:r>
              <a:rPr lang="sk-SK" sz="2000" dirty="0"/>
              <a:t> per </a:t>
            </a:r>
            <a:r>
              <a:rPr lang="sk-SK" sz="2000" dirty="0" err="1"/>
              <a:t>day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'Týždeň RLP+RZP+RZPS_CD_SEK'!$B$12</c:f>
              <c:strCache>
                <c:ptCount val="1"/>
                <c:pt idx="0">
                  <c:v>Average number of trips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'Týždeň RLP+RZP+RZPS_CD_SEK'!$A$13:$A$19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'Týždeň RLP+RZP+RZPS_CD_SEK'!$B$13:$B$19</c:f>
              <c:numCache>
                <c:formatCode>0</c:formatCode>
                <c:ptCount val="7"/>
                <c:pt idx="0">
                  <c:v>118.80909090909091</c:v>
                </c:pt>
                <c:pt idx="1">
                  <c:v>129.15244755244754</c:v>
                </c:pt>
                <c:pt idx="2">
                  <c:v>130.24895104895106</c:v>
                </c:pt>
                <c:pt idx="3">
                  <c:v>130.04825174825174</c:v>
                </c:pt>
                <c:pt idx="4">
                  <c:v>130.07272727272726</c:v>
                </c:pt>
                <c:pt idx="5">
                  <c:v>49.058741258741264</c:v>
                </c:pt>
                <c:pt idx="6">
                  <c:v>39.092307692307692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D-406B-9592-1B5B18964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855855"/>
        <c:axId val="689403135"/>
      </c:barChart>
      <c:catAx>
        <c:axId val="678855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k-SK"/>
          </a:p>
        </c:txPr>
        <c:crossAx val="689403135"/>
        <c:crosses val="autoZero"/>
        <c:auto val="1"/>
        <c:lblAlgn val="ctr"/>
        <c:lblOffset val="100"/>
        <c:noMultiLvlLbl val="0"/>
      </c:catAx>
      <c:valAx>
        <c:axId val="68940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k-SK"/>
          </a:p>
        </c:txPr>
        <c:crossAx val="678855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2000" dirty="0"/>
              <a:t>Average number of trips</a:t>
            </a:r>
            <a:r>
              <a:rPr lang="sk-SK" sz="2000" dirty="0"/>
              <a:t> per </a:t>
            </a:r>
            <a:r>
              <a:rPr lang="sk-SK" sz="2000" dirty="0" err="1"/>
              <a:t>hour</a:t>
            </a:r>
            <a:endParaRPr lang="sk-SK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'Deň RLP+RZP+RZPS_CD_SEK'!$C$1</c:f>
              <c:strCache>
                <c:ptCount val="1"/>
                <c:pt idx="0">
                  <c:v>za danu hodinu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'Deň RLP+RZP+RZPS_CD_SEK'!$A$2:$A$25</c:f>
              <c:strCache>
                <c:ptCount val="24"/>
                <c:pt idx="0">
                  <c:v>0:00-0:59</c:v>
                </c:pt>
                <c:pt idx="1">
                  <c:v>1:00-1:59</c:v>
                </c:pt>
                <c:pt idx="2">
                  <c:v>2:00-2:59</c:v>
                </c:pt>
                <c:pt idx="3">
                  <c:v>3:00-3:59</c:v>
                </c:pt>
                <c:pt idx="4">
                  <c:v>4:00-4:59</c:v>
                </c:pt>
                <c:pt idx="5">
                  <c:v>5:00-5:59</c:v>
                </c:pt>
                <c:pt idx="6">
                  <c:v>6:00-6:59</c:v>
                </c:pt>
                <c:pt idx="7">
                  <c:v>7:00-7:59</c:v>
                </c:pt>
                <c:pt idx="8">
                  <c:v>8:00-8:59</c:v>
                </c:pt>
                <c:pt idx="9">
                  <c:v>9:00-9:59</c:v>
                </c:pt>
                <c:pt idx="10">
                  <c:v>10:00-10:59</c:v>
                </c:pt>
                <c:pt idx="11">
                  <c:v>11:00-11:59</c:v>
                </c:pt>
                <c:pt idx="12">
                  <c:v>12:00-12:59</c:v>
                </c:pt>
                <c:pt idx="13">
                  <c:v>13:00-13:59</c:v>
                </c:pt>
                <c:pt idx="14">
                  <c:v>14:00-14:59</c:v>
                </c:pt>
                <c:pt idx="15">
                  <c:v>15:00-15:59</c:v>
                </c:pt>
                <c:pt idx="16">
                  <c:v>16:00-16:59</c:v>
                </c:pt>
                <c:pt idx="17">
                  <c:v>17:00-17:59</c:v>
                </c:pt>
                <c:pt idx="18">
                  <c:v>18:00-18:59</c:v>
                </c:pt>
                <c:pt idx="19">
                  <c:v>19:00-19:59</c:v>
                </c:pt>
                <c:pt idx="20">
                  <c:v>20:00-20:59</c:v>
                </c:pt>
                <c:pt idx="21">
                  <c:v>21:00-21:59</c:v>
                </c:pt>
                <c:pt idx="22">
                  <c:v>22:00-22:59</c:v>
                </c:pt>
                <c:pt idx="23">
                  <c:v>23:00-23:59</c:v>
                </c:pt>
              </c:strCache>
            </c:strRef>
          </c:cat>
          <c:val>
            <c:numRef>
              <c:f>'Deň RLP+RZP+RZPS_CD_SEK'!$C$2:$C$25</c:f>
              <c:numCache>
                <c:formatCode>0</c:formatCode>
                <c:ptCount val="24"/>
                <c:pt idx="0">
                  <c:v>0.87272727272727268</c:v>
                </c:pt>
                <c:pt idx="1">
                  <c:v>0.63076923076923075</c:v>
                </c:pt>
                <c:pt idx="2">
                  <c:v>0.48321678321678324</c:v>
                </c:pt>
                <c:pt idx="3">
                  <c:v>0.39720279720279722</c:v>
                </c:pt>
                <c:pt idx="4">
                  <c:v>0.4853146853146853</c:v>
                </c:pt>
                <c:pt idx="5">
                  <c:v>1.0104895104895104</c:v>
                </c:pt>
                <c:pt idx="6">
                  <c:v>8.8916083916083917</c:v>
                </c:pt>
                <c:pt idx="7">
                  <c:v>13.897902097902097</c:v>
                </c:pt>
                <c:pt idx="8">
                  <c:v>10.202797202797203</c:v>
                </c:pt>
                <c:pt idx="9">
                  <c:v>10.221678321678322</c:v>
                </c:pt>
                <c:pt idx="10">
                  <c:v>9.978321678321679</c:v>
                </c:pt>
                <c:pt idx="11">
                  <c:v>8.5622377622377623</c:v>
                </c:pt>
                <c:pt idx="12">
                  <c:v>7.6202797202797203</c:v>
                </c:pt>
                <c:pt idx="13">
                  <c:v>6.2342657342657342</c:v>
                </c:pt>
                <c:pt idx="14">
                  <c:v>5.0951048951048952</c:v>
                </c:pt>
                <c:pt idx="15">
                  <c:v>3.802097902097902</c:v>
                </c:pt>
                <c:pt idx="16">
                  <c:v>2.7629370629370631</c:v>
                </c:pt>
                <c:pt idx="17">
                  <c:v>2.0895104895104897</c:v>
                </c:pt>
                <c:pt idx="18">
                  <c:v>2.3062937062937063</c:v>
                </c:pt>
                <c:pt idx="19">
                  <c:v>2.0496503496503498</c:v>
                </c:pt>
                <c:pt idx="20">
                  <c:v>1.8181818181818181</c:v>
                </c:pt>
                <c:pt idx="21">
                  <c:v>1.6685314685314685</c:v>
                </c:pt>
                <c:pt idx="22">
                  <c:v>1.4706293706293707</c:v>
                </c:pt>
                <c:pt idx="23">
                  <c:v>1.2314685314685314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3-4A83-B024-3E169F11D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4821263"/>
        <c:axId val="1064809199"/>
      </c:barChart>
      <c:catAx>
        <c:axId val="10648212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GB"/>
                  <a:t>Ho</a:t>
                </a:r>
                <a:r>
                  <a:rPr lang="sk-SK"/>
                  <a:t>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k-SK"/>
          </a:p>
        </c:txPr>
        <c:crossAx val="1064809199"/>
        <c:crosses val="autoZero"/>
        <c:auto val="1"/>
        <c:lblAlgn val="ctr"/>
        <c:lblOffset val="100"/>
        <c:noMultiLvlLbl val="0"/>
      </c:catAx>
      <c:valAx>
        <c:axId val="1064809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k-SK"/>
          </a:p>
        </c:txPr>
        <c:crossAx val="106482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k-SK" sz="2000"/>
              <a:t>Fraction of transports finished by 2 p.m.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'Počet prevozov do 14'!$B$2</c:f>
              <c:strCache>
                <c:ptCount val="1"/>
                <c:pt idx="0">
                  <c:v>weekdays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'Počet prevozov do 14'!$A$3:$A$7</c:f>
              <c:numCache>
                <c:formatCode>General</c:formatCode>
                <c:ptCount val="5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</c:numCache>
            </c:numRef>
          </c:cat>
          <c:val>
            <c:numRef>
              <c:f>'Počet prevozov do 14'!$B$3:$B$7</c:f>
              <c:numCache>
                <c:formatCode>General</c:formatCode>
                <c:ptCount val="5"/>
                <c:pt idx="0">
                  <c:v>60.5</c:v>
                </c:pt>
                <c:pt idx="1">
                  <c:v>63</c:v>
                </c:pt>
                <c:pt idx="2">
                  <c:v>63.1</c:v>
                </c:pt>
                <c:pt idx="3">
                  <c:v>63</c:v>
                </c:pt>
                <c:pt idx="4">
                  <c:v>63.8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2D-4D91-95FD-47FAB8D3C2C1}"/>
            </c:ext>
          </c:extLst>
        </c:ser>
        <c:ser>
          <c:idx val="1"/>
          <c:order val="1"/>
          <c:tx>
            <c:strRef>
              <c:f>'Počet prevozov do 14'!$C$2</c:f>
              <c:strCache>
                <c:ptCount val="1"/>
                <c:pt idx="0">
                  <c:v>weekend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'Počet prevozov do 14'!$A$3:$A$7</c:f>
              <c:numCache>
                <c:formatCode>General</c:formatCode>
                <c:ptCount val="5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</c:numCache>
            </c:numRef>
          </c:cat>
          <c:val>
            <c:numRef>
              <c:f>'Počet prevozov do 14'!$C$3:$C$7</c:f>
              <c:numCache>
                <c:formatCode>General</c:formatCode>
                <c:ptCount val="5"/>
                <c:pt idx="0">
                  <c:v>83.2</c:v>
                </c:pt>
                <c:pt idx="1">
                  <c:v>84.2</c:v>
                </c:pt>
                <c:pt idx="2">
                  <c:v>88.4</c:v>
                </c:pt>
                <c:pt idx="3">
                  <c:v>94.2</c:v>
                </c:pt>
                <c:pt idx="4">
                  <c:v>96.3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2D-4D91-95FD-47FAB8D3C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340720"/>
        <c:axId val="78777840"/>
      </c:lineChart>
      <c:catAx>
        <c:axId val="1424340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Fleet size</a:t>
                </a:r>
                <a:r>
                  <a:rPr lang="sk-SK"/>
                  <a:t> (vehicles)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78777840"/>
        <c:crosses val="autoZero"/>
        <c:auto val="1"/>
        <c:lblAlgn val="ctr"/>
        <c:lblOffset val="100"/>
        <c:noMultiLvlLbl val="0"/>
      </c:catAx>
      <c:valAx>
        <c:axId val="787778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2434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sk-SK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k-SK" sz="2000"/>
              <a:t>Fraction of transports finished by 6 p.m.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'Počet prevozov do 18'!$B$2</c:f>
              <c:strCache>
                <c:ptCount val="1"/>
                <c:pt idx="0">
                  <c:v>weekdays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'Počet prevozov do 18'!$A$3:$A$7</c:f>
              <c:numCache>
                <c:formatCode>General</c:formatCode>
                <c:ptCount val="5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</c:numCache>
            </c:numRef>
          </c:cat>
          <c:val>
            <c:numRef>
              <c:f>'Počet prevozov do 18'!$B$3:$B$7</c:f>
              <c:numCache>
                <c:formatCode>General</c:formatCode>
                <c:ptCount val="5"/>
                <c:pt idx="0">
                  <c:v>81.900000000000006</c:v>
                </c:pt>
                <c:pt idx="1">
                  <c:v>82.7</c:v>
                </c:pt>
                <c:pt idx="2">
                  <c:v>84.6</c:v>
                </c:pt>
                <c:pt idx="3">
                  <c:v>85.3</c:v>
                </c:pt>
                <c:pt idx="4">
                  <c:v>86.4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A6-46C0-A48E-FA6E2688E796}"/>
            </c:ext>
          </c:extLst>
        </c:ser>
        <c:ser>
          <c:idx val="1"/>
          <c:order val="1"/>
          <c:tx>
            <c:strRef>
              <c:f>'Počet prevozov do 18'!$C$2</c:f>
              <c:strCache>
                <c:ptCount val="1"/>
                <c:pt idx="0">
                  <c:v>weekend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'Počet prevozov do 18'!$A$3:$A$7</c:f>
              <c:numCache>
                <c:formatCode>General</c:formatCode>
                <c:ptCount val="5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</c:numCache>
            </c:numRef>
          </c:cat>
          <c:val>
            <c:numRef>
              <c:f>'Počet prevozov do 18'!$C$3:$C$7</c:f>
              <c:numCache>
                <c:formatCode>General</c:formatCode>
                <c:ptCount val="5"/>
                <c:pt idx="0">
                  <c:v>92.1</c:v>
                </c:pt>
                <c:pt idx="1">
                  <c:v>91.4</c:v>
                </c:pt>
                <c:pt idx="2">
                  <c:v>95.1</c:v>
                </c:pt>
                <c:pt idx="3">
                  <c:v>98.6</c:v>
                </c:pt>
                <c:pt idx="4">
                  <c:v>99.6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A6-46C0-A48E-FA6E2688E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340720"/>
        <c:axId val="78777840"/>
      </c:lineChart>
      <c:catAx>
        <c:axId val="1424340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Fleet size</a:t>
                </a:r>
                <a:r>
                  <a:rPr lang="sk-SK"/>
                  <a:t> (vehicles)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78777840"/>
        <c:crosses val="autoZero"/>
        <c:auto val="1"/>
        <c:lblAlgn val="ctr"/>
        <c:lblOffset val="100"/>
        <c:noMultiLvlLbl val="0"/>
      </c:catAx>
      <c:valAx>
        <c:axId val="787778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2434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sk-S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8F020-3B90-40A9-83D2-61AA10068662}" type="datetimeFigureOut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FEC38-007F-47DF-B37B-54392EAAE0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434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322388" y="877888"/>
            <a:ext cx="4214812" cy="31607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FEC38-007F-47DF-B37B-54392EAAE047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702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322388" y="877888"/>
            <a:ext cx="4214812" cy="31607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FF"/>
              </a:buClr>
              <a:buSzPct val="100000"/>
              <a:buFont typeface="Wingdings" pitchFamily="2" charset="2"/>
              <a:buNone/>
            </a:pPr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322388" y="877888"/>
            <a:ext cx="4214812" cy="31607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FF"/>
              </a:buClr>
              <a:buSzPct val="100000"/>
              <a:buFont typeface="Wingdings" pitchFamily="2" charset="2"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7754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322388" y="877888"/>
            <a:ext cx="4214812" cy="31607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FF"/>
              </a:buClr>
              <a:buSzPct val="100000"/>
              <a:buFont typeface="Wingdings" pitchFamily="2" charset="2"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332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322388" y="877888"/>
            <a:ext cx="4214812" cy="31607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FF"/>
              </a:buClr>
              <a:buSzPct val="100000"/>
              <a:buFont typeface="Wingdings" pitchFamily="2" charset="2"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3424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322388" y="877888"/>
            <a:ext cx="4214812" cy="31607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322388" y="877888"/>
            <a:ext cx="4214812" cy="31607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800" dirty="0">
                <a:solidFill>
                  <a:srgbClr val="000000"/>
                </a:solidFill>
                <a:latin typeface="Segoe UI" panose="020B0502040204020203" pitchFamily="34" charset="0"/>
              </a:rPr>
              <a:t>Predpokladáme, že klienti nebudú od seba ďaleko, preto uvažujeme len pešiu vzdialenosť.</a:t>
            </a:r>
            <a:endParaRPr lang="en-US" sz="13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322388" y="877888"/>
            <a:ext cx="4214812" cy="31607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FEC38-007F-47DF-B37B-54392EAAE047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970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54C9B19-182A-4804-8F22-B5C73CC787B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56838-2E89-4573-8708-CC8A3D42A36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CC610-2F00-416C-8336-7D1F51AA092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CAC8B-B38C-4A39-B486-0FD2C9D7916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806A-928F-49CE-8DCC-D64A47FCE9F9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CD378-9968-415D-A4CA-E54793CE2BF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7F178F7-5D25-4CE0-A1D4-F5DBFDA28F5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BB901616-7A09-4C2B-BCC1-1831F937C8A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6390A-EA35-4D09-A79A-88922ACBAA06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52CC7-1FA0-4383-BF1B-08A7FE1744C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9C533-EE1F-47A8-97F1-E57C85DE8F9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9EE422-3455-4CE4-B3B5-FD25E56F4C6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2276872"/>
            <a:ext cx="91440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effectLst/>
                <a:latin typeface="+mj-lt"/>
              </a:rPr>
              <a:t>Optimizing the fleet of transport ambulances</a:t>
            </a:r>
            <a:endParaRPr lang="sk-SK" b="1" dirty="0">
              <a:solidFill>
                <a:schemeClr val="accent2"/>
              </a:solidFill>
              <a:effectLst/>
              <a:latin typeface="+mj-lt"/>
            </a:endParaRPr>
          </a:p>
        </p:txBody>
      </p:sp>
      <p:sp>
        <p:nvSpPr>
          <p:cNvPr id="4" name="Podnadpis 3"/>
          <p:cNvSpPr txBox="1">
            <a:spLocks/>
          </p:cNvSpPr>
          <p:nvPr/>
        </p:nvSpPr>
        <p:spPr>
          <a:xfrm>
            <a:off x="161764" y="3284984"/>
            <a:ext cx="88204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sk-SK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Ľudmila Jánošíková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sk-SK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Peter Jankovič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sk-SK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sk-SK" dirty="0" err="1"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University</a:t>
            </a:r>
            <a:r>
              <a:rPr lang="sk-SK" dirty="0"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of Žilina</a:t>
            </a:r>
          </a:p>
          <a:p>
            <a:pPr marL="365760" lvl="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Faculty of Management Science and Informatics</a:t>
            </a:r>
            <a:endParaRPr kumimoji="0" lang="sk-SK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79512" y="692696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kern="0" dirty="0">
                <a:solidFill>
                  <a:schemeClr val="accent2"/>
                </a:solidFill>
                <a:effectLst/>
                <a:latin typeface="+mj-lt"/>
              </a:rPr>
              <a:t>MME 202</a:t>
            </a:r>
            <a:r>
              <a:rPr lang="sk-SK" b="1" kern="0" dirty="0">
                <a:solidFill>
                  <a:schemeClr val="accent2"/>
                </a:solidFill>
                <a:effectLst/>
                <a:latin typeface="+mj-lt"/>
              </a:rPr>
              <a:t>3</a:t>
            </a:r>
            <a:endParaRPr lang="en-GB" b="1" kern="0" dirty="0">
              <a:solidFill>
                <a:schemeClr val="accent2"/>
              </a:solidFill>
              <a:effectLst/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kern="0" dirty="0">
                <a:solidFill>
                  <a:srgbClr val="000000"/>
                </a:solidFill>
                <a:effectLst/>
                <a:latin typeface="+mj-lt"/>
              </a:rPr>
              <a:t>41</a:t>
            </a:r>
            <a:r>
              <a:rPr lang="sk-SK" sz="2000" kern="0" baseline="30000" dirty="0">
                <a:solidFill>
                  <a:srgbClr val="000000"/>
                </a:solidFill>
                <a:effectLst/>
                <a:latin typeface="+mj-lt"/>
              </a:rPr>
              <a:t>st</a:t>
            </a:r>
            <a:r>
              <a:rPr lang="en-GB" sz="2000" kern="0" dirty="0">
                <a:solidFill>
                  <a:srgbClr val="000000"/>
                </a:solidFill>
                <a:effectLst/>
                <a:latin typeface="+mj-lt"/>
              </a:rPr>
              <a:t> International Conference on Mathematical Methods in Economics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20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September </a:t>
            </a:r>
            <a:r>
              <a:rPr kumimoji="0" lang="sk-SK" sz="20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13</a:t>
            </a:r>
            <a:r>
              <a:rPr kumimoji="0" lang="en-GB" sz="20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-1</a:t>
            </a:r>
            <a:r>
              <a:rPr kumimoji="0" lang="sk-SK" sz="20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5</a:t>
            </a:r>
            <a:r>
              <a:rPr kumimoji="0" lang="en-GB" sz="20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, 202</a:t>
            </a:r>
            <a:r>
              <a:rPr kumimoji="0" lang="sk-SK" sz="20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3</a:t>
            </a:r>
            <a:endParaRPr kumimoji="0" lang="en-GB" sz="2000" b="0" i="0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>
            <a:spLocks noChangeArrowheads="1"/>
          </p:cNvSpPr>
          <p:nvPr/>
        </p:nvSpPr>
        <p:spPr bwMode="auto">
          <a:xfrm>
            <a:off x="360177" y="675075"/>
            <a:ext cx="8423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Model P1 – </a:t>
            </a:r>
            <a:r>
              <a:rPr lang="sk-SK" dirty="0" err="1">
                <a:solidFill>
                  <a:srgbClr val="0000FF"/>
                </a:solidFill>
                <a:effectLst/>
                <a:latin typeface="+mj-lt"/>
              </a:rPr>
              <a:t>minimize</a:t>
            </a:r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 </a:t>
            </a:r>
            <a:r>
              <a:rPr lang="sk-SK" dirty="0" err="1">
                <a:solidFill>
                  <a:srgbClr val="0000FF"/>
                </a:solidFill>
                <a:effectLst/>
                <a:latin typeface="+mj-lt"/>
              </a:rPr>
              <a:t>the</a:t>
            </a:r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 </a:t>
            </a:r>
            <a:r>
              <a:rPr lang="sk-SK" dirty="0" err="1">
                <a:solidFill>
                  <a:srgbClr val="0000FF"/>
                </a:solidFill>
                <a:effectLst/>
                <a:latin typeface="+mj-lt"/>
              </a:rPr>
              <a:t>number</a:t>
            </a:r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 of </a:t>
            </a:r>
            <a:r>
              <a:rPr lang="sk-SK" dirty="0" err="1">
                <a:solidFill>
                  <a:srgbClr val="0000FF"/>
                </a:solidFill>
                <a:effectLst/>
                <a:latin typeface="+mj-lt"/>
              </a:rPr>
              <a:t>ambulances</a:t>
            </a:r>
            <a:endParaRPr lang="sk-SK" sz="2400" b="0" dirty="0">
              <a:solidFill>
                <a:schemeClr val="tx1"/>
              </a:solidFill>
              <a:effectLst/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uľka 6">
                <a:extLst>
                  <a:ext uri="{FF2B5EF4-FFF2-40B4-BE49-F238E27FC236}">
                    <a16:creationId xmlns:a16="http://schemas.microsoft.com/office/drawing/2014/main" id="{14845CD0-3C3F-3BF6-776C-8B998F49828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4987525"/>
                  </p:ext>
                </p:extLst>
              </p:nvPr>
            </p:nvGraphicFramePr>
            <p:xfrm>
              <a:off x="107504" y="1169098"/>
              <a:ext cx="8928991" cy="50368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3671078685"/>
                        </a:ext>
                      </a:extLst>
                    </a:gridCol>
                    <a:gridCol w="5760640">
                      <a:extLst>
                        <a:ext uri="{9D8B030D-6E8A-4147-A177-3AD203B41FA5}">
                          <a16:colId xmlns:a16="http://schemas.microsoft.com/office/drawing/2014/main" val="1108799298"/>
                        </a:ext>
                      </a:extLst>
                    </a:gridCol>
                    <a:gridCol w="2448271">
                      <a:extLst>
                        <a:ext uri="{9D8B030D-6E8A-4147-A177-3AD203B41FA5}">
                          <a16:colId xmlns:a16="http://schemas.microsoft.com/office/drawing/2014/main" val="73396021"/>
                        </a:ext>
                      </a:extLst>
                    </a:gridCol>
                  </a:tblGrid>
                  <a:tr h="785752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sk-SK" sz="2000" b="0" dirty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</a:p>
                      </a:txBody>
                      <a:tcPr marT="25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𝐼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sk-SK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sk-SK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4347334"/>
                      </a:ext>
                    </a:extLst>
                  </a:tr>
                  <a:tr h="785752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sk-SK" sz="2000" dirty="0"/>
                            <a:t>s.t.</a:t>
                          </a:r>
                        </a:p>
                      </a:txBody>
                      <a:tcPr marT="25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sk-SK" sz="20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𝑖𝑗𝑘</m:t>
                                        </m:r>
                                      </m:sub>
                                    </m:s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1168400" indent="-1168400"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42977415"/>
                      </a:ext>
                    </a:extLst>
                  </a:tr>
                  <a:tr h="785752">
                    <a:tc>
                      <a:txBody>
                        <a:bodyPr/>
                        <a:lstStyle/>
                        <a:p>
                          <a:endParaRPr lang="sk-SK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𝑖𝑗𝑘</m:t>
                                    </m:r>
                                  </m:sub>
                                </m:sSub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sSub>
                                  <m:sSubPr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7280"/>
                      </a:ext>
                    </a:extLst>
                  </a:tr>
                  <a:tr h="785752">
                    <a:tc>
                      <a:txBody>
                        <a:bodyPr/>
                        <a:lstStyle/>
                        <a:p>
                          <a:endParaRPr lang="sk-SK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𝐽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sk-SK" sz="200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nary>
                                          <m:naryPr>
                                            <m:chr m:val="∑"/>
                                            <m:supHide m:val="on"/>
                                            <m:ctrlPr>
                                              <a:rPr lang="sk-SK" sz="2000" i="1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k-SK" sz="2000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sk-SK" sz="2000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∈</m:t>
                                            </m:r>
                                            <m:r>
                                              <a:rPr lang="sk-SK" sz="2000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𝐽</m:t>
                                            </m:r>
                                          </m:sub>
                                          <m:sup/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sk-SK" sz="200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k-SK" sz="2000" b="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k-SK" sz="2000" b="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𝑗𝑘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𝑖𝑗𝑘</m:t>
                                        </m:r>
                                      </m:sub>
                                    </m:sSub>
                                  </m:e>
                                </m:nary>
                                <m:d>
                                  <m:dPr>
                                    <m:ctrl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𝑡𝑠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𝑗𝑘</m:t>
                                        </m:r>
                                      </m:sub>
                                    </m:s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𝑡h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𝑘𝑖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  <m:sSub>
                                  <m:sSubPr>
                                    <m:ctrl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  <a:p>
                          <a:pPr algn="l"/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5044108"/>
                      </a:ext>
                    </a:extLst>
                  </a:tr>
                  <a:tr h="392876">
                    <a:tc rowSpan="2">
                      <a:txBody>
                        <a:bodyPr/>
                        <a:lstStyle/>
                        <a:p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sk-SK" sz="20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sk-SK" sz="2000" b="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  <a:p>
                          <a:pPr algn="l"/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7640845"/>
                      </a:ext>
                    </a:extLst>
                  </a:tr>
                  <a:tr h="392876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sk-SK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sSubSup>
                                  <m:sSubSupPr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  <a:p>
                          <a:pPr algn="l"/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567105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uľka 6">
                <a:extLst>
                  <a:ext uri="{FF2B5EF4-FFF2-40B4-BE49-F238E27FC236}">
                    <a16:creationId xmlns:a16="http://schemas.microsoft.com/office/drawing/2014/main" id="{14845CD0-3C3F-3BF6-776C-8B998F49828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4987525"/>
                  </p:ext>
                </p:extLst>
              </p:nvPr>
            </p:nvGraphicFramePr>
            <p:xfrm>
              <a:off x="107504" y="1169098"/>
              <a:ext cx="8928991" cy="50368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3671078685"/>
                        </a:ext>
                      </a:extLst>
                    </a:gridCol>
                    <a:gridCol w="5760640">
                      <a:extLst>
                        <a:ext uri="{9D8B030D-6E8A-4147-A177-3AD203B41FA5}">
                          <a16:colId xmlns:a16="http://schemas.microsoft.com/office/drawing/2014/main" val="1108799298"/>
                        </a:ext>
                      </a:extLst>
                    </a:gridCol>
                    <a:gridCol w="2448271">
                      <a:extLst>
                        <a:ext uri="{9D8B030D-6E8A-4147-A177-3AD203B41FA5}">
                          <a16:colId xmlns:a16="http://schemas.microsoft.com/office/drawing/2014/main" val="73396021"/>
                        </a:ext>
                      </a:extLst>
                    </a:gridCol>
                  </a:tblGrid>
                  <a:tr h="831152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sk-SK" sz="2000" b="0" dirty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</a:p>
                      </a:txBody>
                      <a:tcPr marT="25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r="-42495" b="-5043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sk-SK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4347334"/>
                      </a:ext>
                    </a:extLst>
                  </a:tr>
                  <a:tr h="831152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sk-SK" sz="2000" dirty="0"/>
                            <a:t>s.t.</a:t>
                          </a:r>
                        </a:p>
                      </a:txBody>
                      <a:tcPr marT="25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100735" r="-42495" b="-4080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100735" b="-4080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42977415"/>
                      </a:ext>
                    </a:extLst>
                  </a:tr>
                  <a:tr h="785752">
                    <a:tc>
                      <a:txBody>
                        <a:bodyPr/>
                        <a:lstStyle/>
                        <a:p>
                          <a:endParaRPr lang="sk-SK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211628" r="-42495" b="-3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211628" b="-3302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7280"/>
                      </a:ext>
                    </a:extLst>
                  </a:tr>
                  <a:tr h="865632">
                    <a:tc>
                      <a:txBody>
                        <a:bodyPr/>
                        <a:lstStyle/>
                        <a:p>
                          <a:endParaRPr lang="sk-SK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281119" r="-42495" b="-197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281119" b="-1979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044108"/>
                      </a:ext>
                    </a:extLst>
                  </a:tr>
                  <a:tr h="861600">
                    <a:tc rowSpan="2">
                      <a:txBody>
                        <a:bodyPr/>
                        <a:lstStyle/>
                        <a:p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386525" r="-42495" b="-1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386525" b="-1007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7640845"/>
                      </a:ext>
                    </a:extLst>
                  </a:tr>
                  <a:tr h="861600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483099" r="-42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4830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671051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BlokTextu 9">
            <a:extLst>
              <a:ext uri="{FF2B5EF4-FFF2-40B4-BE49-F238E27FC236}">
                <a16:creationId xmlns:a16="http://schemas.microsoft.com/office/drawing/2014/main" id="{EDE347B4-E90E-726A-5675-8457A5856A59}"/>
              </a:ext>
            </a:extLst>
          </p:cNvPr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10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53091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>
            <a:spLocks noChangeArrowheads="1"/>
          </p:cNvSpPr>
          <p:nvPr/>
        </p:nvSpPr>
        <p:spPr bwMode="auto">
          <a:xfrm>
            <a:off x="360177" y="675075"/>
            <a:ext cx="8423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Model P2 – </a:t>
            </a:r>
            <a:r>
              <a:rPr lang="sk-SK" dirty="0" err="1">
                <a:solidFill>
                  <a:srgbClr val="0000FF"/>
                </a:solidFill>
                <a:effectLst/>
                <a:latin typeface="+mj-lt"/>
              </a:rPr>
              <a:t>minimize</a:t>
            </a:r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 </a:t>
            </a:r>
            <a:r>
              <a:rPr lang="sk-SK" dirty="0" err="1">
                <a:solidFill>
                  <a:srgbClr val="0000FF"/>
                </a:solidFill>
                <a:effectLst/>
                <a:latin typeface="+mj-lt"/>
              </a:rPr>
              <a:t>travel</a:t>
            </a:r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 </a:t>
            </a:r>
            <a:r>
              <a:rPr lang="sk-SK" dirty="0" err="1">
                <a:solidFill>
                  <a:srgbClr val="0000FF"/>
                </a:solidFill>
                <a:effectLst/>
                <a:latin typeface="+mj-lt"/>
              </a:rPr>
              <a:t>time</a:t>
            </a:r>
            <a:endParaRPr lang="sk-SK" sz="2400" b="0" dirty="0">
              <a:solidFill>
                <a:schemeClr val="tx1"/>
              </a:solidFill>
              <a:effectLst/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uľka 6">
                <a:extLst>
                  <a:ext uri="{FF2B5EF4-FFF2-40B4-BE49-F238E27FC236}">
                    <a16:creationId xmlns:a16="http://schemas.microsoft.com/office/drawing/2014/main" id="{14845CD0-3C3F-3BF6-776C-8B998F49828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658951"/>
                  </p:ext>
                </p:extLst>
              </p:nvPr>
            </p:nvGraphicFramePr>
            <p:xfrm>
              <a:off x="107504" y="1158816"/>
              <a:ext cx="8928991" cy="56211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3671078685"/>
                        </a:ext>
                      </a:extLst>
                    </a:gridCol>
                    <a:gridCol w="5760640">
                      <a:extLst>
                        <a:ext uri="{9D8B030D-6E8A-4147-A177-3AD203B41FA5}">
                          <a16:colId xmlns:a16="http://schemas.microsoft.com/office/drawing/2014/main" val="1108799298"/>
                        </a:ext>
                      </a:extLst>
                    </a:gridCol>
                    <a:gridCol w="2448271">
                      <a:extLst>
                        <a:ext uri="{9D8B030D-6E8A-4147-A177-3AD203B41FA5}">
                          <a16:colId xmlns:a16="http://schemas.microsoft.com/office/drawing/2014/main" val="73396021"/>
                        </a:ext>
                      </a:extLst>
                    </a:gridCol>
                  </a:tblGrid>
                  <a:tr h="1044905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sk-SK" sz="2000" b="0" dirty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</a:p>
                      </a:txBody>
                      <a:tcPr marT="25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sk-SK" sz="2000" b="1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k-SK" sz="20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sub>
                                  <m:sup/>
                                  <m:e>
                                    <m:nary>
                                      <m:naryPr>
                                        <m:chr m:val="∑"/>
                                        <m:supHide m:val="on"/>
                                        <m:ctrlPr>
                                          <a:rPr lang="sk-SK" sz="200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∈</m:t>
                                        </m:r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𝐽</m:t>
                                        </m:r>
                                      </m:sub>
                                      <m:sup/>
                                      <m:e>
                                        <m:nary>
                                          <m:naryPr>
                                            <m:chr m:val="∑"/>
                                            <m:supHide m:val="on"/>
                                            <m:ctrlPr>
                                              <a:rPr lang="sk-SK" sz="2000" i="1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eqArr>
                                              <m:eqArrPr>
                                                <m:ctrlPr>
                                                  <a:rPr lang="sk-SK" sz="2000" b="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eqArrPr>
                                              <m:e>
                                                <m:r>
                                                  <a:rPr lang="sk-SK" sz="2000" b="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  <m:r>
                                                  <a:rPr lang="sk-SK" sz="2000" b="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∈</m:t>
                                                </m:r>
                                                <m:r>
                                                  <a:rPr lang="sk-SK" sz="2000" b="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𝐽</m:t>
                                                </m:r>
                                              </m:e>
                                              <m:e/>
                                            </m:eqArr>
                                          </m:sub>
                                          <m:sup/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sk-SK" sz="2000" b="0" i="1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k-SK" sz="2000" b="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k-SK" sz="2000" b="0" i="1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sk-SK" sz="2000" b="0" i="1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sk-SK" sz="2000" b="0" i="1" smtClean="0">
                                                        <a:solidFill>
                                                          <a:srgbClr val="000000"/>
                                                        </a:solidFill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sk-SK" sz="2000" b="0" i="1" smtClean="0">
                                                        <a:solidFill>
                                                          <a:srgbClr val="000000"/>
                                                        </a:solidFill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𝑏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sk-SK" sz="2000" b="0" i="1" smtClean="0">
                                                        <a:solidFill>
                                                          <a:srgbClr val="000000"/>
                                                        </a:solidFill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𝑗𝑘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sk-SK" sz="2000" b="0" i="1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k-SK" sz="2000" b="0" i="1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𝑖𝑗𝑘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nary>
                                  </m:e>
                                </m:nary>
                              </m:oMath>
                            </m:oMathPara>
                          </a14:m>
                          <a:endParaRPr lang="sk-SK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sk-SK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4347334"/>
                      </a:ext>
                    </a:extLst>
                  </a:tr>
                  <a:tr h="825494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sk-SK" sz="2000" dirty="0"/>
                            <a:t>s.t.</a:t>
                          </a:r>
                        </a:p>
                      </a:txBody>
                      <a:tcPr marT="25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sk-SK" sz="20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𝑖𝑗𝑘</m:t>
                                        </m:r>
                                      </m:sub>
                                    </m:s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1168400" indent="-1168400"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42977415"/>
                      </a:ext>
                    </a:extLst>
                  </a:tr>
                  <a:tr h="601164">
                    <a:tc>
                      <a:txBody>
                        <a:bodyPr/>
                        <a:lstStyle/>
                        <a:p>
                          <a:endParaRPr lang="sk-SK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𝑖𝑗𝑘</m:t>
                                    </m:r>
                                  </m:sub>
                                </m:sSub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sSub>
                                  <m:sSubPr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marL="72000" marR="45720" marT="108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7280"/>
                      </a:ext>
                    </a:extLst>
                  </a:tr>
                  <a:tr h="859739">
                    <a:tc>
                      <a:txBody>
                        <a:bodyPr/>
                        <a:lstStyle/>
                        <a:p>
                          <a:endParaRPr lang="sk-SK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𝐽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sk-SK" sz="200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nary>
                                          <m:naryPr>
                                            <m:chr m:val="∑"/>
                                            <m:supHide m:val="on"/>
                                            <m:ctrlPr>
                                              <a:rPr lang="sk-SK" sz="2000" i="1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k-SK" sz="2000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sk-SK" sz="2000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∈</m:t>
                                            </m:r>
                                            <m:r>
                                              <a:rPr lang="sk-SK" sz="2000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𝐽</m:t>
                                            </m:r>
                                          </m:sub>
                                          <m:sup/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sk-SK" sz="200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k-SK" sz="2000" b="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sk-SK" sz="2000" b="0" i="1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𝑗𝑘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𝑖𝑗𝑘</m:t>
                                        </m:r>
                                      </m:sub>
                                    </m:sSub>
                                  </m:e>
                                </m:nary>
                                <m:d>
                                  <m:dPr>
                                    <m:ctrl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𝑡𝑠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𝑗𝑘</m:t>
                                        </m:r>
                                      </m:sub>
                                    </m:s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𝑡h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𝑘𝑖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  <m:sSub>
                                  <m:sSubPr>
                                    <m:ctrl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  <a:p>
                          <a:pPr algn="l"/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5044108"/>
                      </a:ext>
                    </a:extLst>
                  </a:tr>
                  <a:tr h="792000">
                    <a:tc rowSpan="3">
                      <a:txBody>
                        <a:bodyPr/>
                        <a:lstStyle/>
                        <a:p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𝐼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sk-SK" sz="200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sk-SK" sz="2000" b="0" i="1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≤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7640845"/>
                      </a:ext>
                    </a:extLst>
                  </a:tr>
                  <a:tr h="720000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sk-SK" sz="20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sk-SK" sz="2000" b="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07755161"/>
                      </a:ext>
                    </a:extLst>
                  </a:tr>
                  <a:tr h="720000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sk-SK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sSubSup>
                                  <m:sSubSupPr>
                                    <m:ctrlPr>
                                      <a:rPr lang="sk-SK" sz="20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sk-SK" sz="20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sk-SK" sz="2000" b="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m:rPr>
                                    <m:nor/>
                                  </m:rPr>
                                  <a:rPr lang="sk-SK" sz="2000" i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sk-SK" sz="20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sk-SK" sz="20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567105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uľka 6">
                <a:extLst>
                  <a:ext uri="{FF2B5EF4-FFF2-40B4-BE49-F238E27FC236}">
                    <a16:creationId xmlns:a16="http://schemas.microsoft.com/office/drawing/2014/main" id="{14845CD0-3C3F-3BF6-776C-8B998F49828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658951"/>
                  </p:ext>
                </p:extLst>
              </p:nvPr>
            </p:nvGraphicFramePr>
            <p:xfrm>
              <a:off x="107504" y="1158816"/>
              <a:ext cx="8928991" cy="56211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3671078685"/>
                        </a:ext>
                      </a:extLst>
                    </a:gridCol>
                    <a:gridCol w="5760640">
                      <a:extLst>
                        <a:ext uri="{9D8B030D-6E8A-4147-A177-3AD203B41FA5}">
                          <a16:colId xmlns:a16="http://schemas.microsoft.com/office/drawing/2014/main" val="1108799298"/>
                        </a:ext>
                      </a:extLst>
                    </a:gridCol>
                    <a:gridCol w="2448271">
                      <a:extLst>
                        <a:ext uri="{9D8B030D-6E8A-4147-A177-3AD203B41FA5}">
                          <a16:colId xmlns:a16="http://schemas.microsoft.com/office/drawing/2014/main" val="73396021"/>
                        </a:ext>
                      </a:extLst>
                    </a:gridCol>
                  </a:tblGrid>
                  <a:tr h="1052068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sk-SK" sz="2000" b="0" dirty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</a:p>
                      </a:txBody>
                      <a:tcPr marT="25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r="-42495" b="-433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sk-SK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4347334"/>
                      </a:ext>
                    </a:extLst>
                  </a:tr>
                  <a:tr h="831152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sk-SK" sz="2000" dirty="0"/>
                            <a:t>s.t.</a:t>
                          </a:r>
                        </a:p>
                      </a:txBody>
                      <a:tcPr marT="25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127206" r="-42495" b="-45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127206" b="-451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42977415"/>
                      </a:ext>
                    </a:extLst>
                  </a:tr>
                  <a:tr h="601164">
                    <a:tc>
                      <a:txBody>
                        <a:bodyPr/>
                        <a:lstStyle/>
                        <a:p>
                          <a:endParaRPr lang="sk-SK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312121" r="-42495" b="-5202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72000" marR="45720" marT="108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312121" b="-5202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7280"/>
                      </a:ext>
                    </a:extLst>
                  </a:tr>
                  <a:tr h="865632">
                    <a:tc>
                      <a:txBody>
                        <a:bodyPr/>
                        <a:lstStyle/>
                        <a:p>
                          <a:endParaRPr lang="sk-SK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287324" r="-42495" b="-26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287324" b="-26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044108"/>
                      </a:ext>
                    </a:extLst>
                  </a:tr>
                  <a:tr h="831152">
                    <a:tc rowSpan="3">
                      <a:txBody>
                        <a:bodyPr/>
                        <a:lstStyle/>
                        <a:p>
                          <a:endParaRPr lang="sk-SK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401460" r="-42495" b="-172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sk-SK" sz="2000" dirty="0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7640845"/>
                      </a:ext>
                    </a:extLst>
                  </a:tr>
                  <a:tr h="720000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582203" r="-4249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58220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7755161"/>
                      </a:ext>
                    </a:extLst>
                  </a:tr>
                  <a:tr h="720000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474" t="-682203" r="-42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T="25200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4677" t="-682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671051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BlokTextu 1">
            <a:extLst>
              <a:ext uri="{FF2B5EF4-FFF2-40B4-BE49-F238E27FC236}">
                <a16:creationId xmlns:a16="http://schemas.microsoft.com/office/drawing/2014/main" id="{52ABD8C1-BF77-AD9C-8AA0-00B0EB7C9341}"/>
              </a:ext>
            </a:extLst>
          </p:cNvPr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11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98229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251520" y="864000"/>
            <a:ext cx="864096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ts val="600"/>
              </a:spcBef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  <a:latin typeface="Trebuchet MS"/>
                <a:sym typeface="Symbol"/>
              </a:rPr>
              <a:t>Simulation results for different number of transport ambulances</a:t>
            </a:r>
          </a:p>
          <a:p>
            <a:pPr marL="0" lvl="1">
              <a:spcBef>
                <a:spcPts val="600"/>
              </a:spcBef>
            </a:pPr>
            <a:endParaRPr lang="sk-SK" sz="2400" b="0" dirty="0">
              <a:solidFill>
                <a:schemeClr val="accent2">
                  <a:lumMod val="75000"/>
                </a:schemeClr>
              </a:solidFill>
              <a:effectLst/>
              <a:latin typeface="+mj-lt"/>
              <a:sym typeface="Symbol"/>
            </a:endParaRP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D796A99A-EB69-148E-9C37-54D67621B8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64880"/>
              </p:ext>
            </p:extLst>
          </p:nvPr>
        </p:nvGraphicFramePr>
        <p:xfrm>
          <a:off x="34223" y="1815686"/>
          <a:ext cx="4572000" cy="344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395693CF-C8C2-48D2-9E07-EC35BED796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894103"/>
              </p:ext>
            </p:extLst>
          </p:nvPr>
        </p:nvGraphicFramePr>
        <p:xfrm>
          <a:off x="4537777" y="1815686"/>
          <a:ext cx="4572000" cy="344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BlokTextu 12">
            <a:extLst>
              <a:ext uri="{FF2B5EF4-FFF2-40B4-BE49-F238E27FC236}">
                <a16:creationId xmlns:a16="http://schemas.microsoft.com/office/drawing/2014/main" id="{9586963F-872B-6CFA-40BF-D15CE199A92B}"/>
              </a:ext>
            </a:extLst>
          </p:cNvPr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12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0" y="1062609"/>
            <a:ext cx="9144000" cy="523220"/>
          </a:xfrm>
        </p:spPr>
        <p:txBody>
          <a:bodyPr wrap="square">
            <a:spAutoFit/>
          </a:bodyPr>
          <a:lstStyle/>
          <a:p>
            <a:pPr algn="ctr"/>
            <a:r>
              <a:rPr lang="sk-SK" sz="2800" dirty="0" err="1">
                <a:solidFill>
                  <a:schemeClr val="accent2"/>
                </a:solidFill>
              </a:rPr>
              <a:t>Conclusion</a:t>
            </a:r>
            <a:r>
              <a:rPr lang="en-GB" sz="2800" dirty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13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F92E2230-CEA4-BCB1-F70B-43FDFEFD7E26}"/>
              </a:ext>
            </a:extLst>
          </p:cNvPr>
          <p:cNvSpPr txBox="1"/>
          <p:nvPr/>
        </p:nvSpPr>
        <p:spPr>
          <a:xfrm>
            <a:off x="251520" y="1700808"/>
            <a:ext cx="87129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The minimum number of transport ambulances is </a:t>
            </a:r>
            <a:r>
              <a:rPr lang="en-US" dirty="0">
                <a:solidFill>
                  <a:srgbClr val="0000FF"/>
                </a:solidFill>
                <a:effectLst/>
                <a:latin typeface="+mj-lt"/>
              </a:rPr>
              <a:t>17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marL="342900" indent="-342900"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All patients could be transported at </a:t>
            </a:r>
          </a:p>
          <a:p>
            <a:pPr marL="342900" indent="-342900"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  <a:effectLst/>
                <a:latin typeface="+mj-lt"/>
              </a:rPr>
              <a:t>lower costs 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compared to the current system</a:t>
            </a:r>
            <a:r>
              <a:rPr lang="sk-SK" dirty="0">
                <a:solidFill>
                  <a:schemeClr val="tx1"/>
                </a:solidFill>
                <a:effectLst/>
                <a:latin typeface="+mj-lt"/>
              </a:rPr>
              <a:t> (47 </a:t>
            </a:r>
            <a:r>
              <a:rPr lang="sk-SK" dirty="0" err="1">
                <a:solidFill>
                  <a:schemeClr val="tx1"/>
                </a:solidFill>
                <a:effectLst/>
                <a:latin typeface="+mj-lt"/>
              </a:rPr>
              <a:t>emergency</a:t>
            </a:r>
            <a:r>
              <a:rPr lang="sk-SK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sk-SK" dirty="0" err="1">
                <a:solidFill>
                  <a:schemeClr val="tx1"/>
                </a:solidFill>
                <a:effectLst/>
                <a:latin typeface="+mj-lt"/>
              </a:rPr>
              <a:t>ambulances</a:t>
            </a:r>
            <a:r>
              <a:rPr lang="sk-SK" dirty="0">
                <a:solidFill>
                  <a:schemeClr val="tx1"/>
                </a:solidFill>
                <a:effectLst/>
                <a:latin typeface="+mj-lt"/>
              </a:rPr>
              <a:t>)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. </a:t>
            </a:r>
            <a:endParaRPr lang="sk-SK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98C58523-11D0-310D-B620-F98DCC7FBB1C}"/>
              </a:ext>
            </a:extLst>
          </p:cNvPr>
          <p:cNvSpPr txBox="1"/>
          <p:nvPr/>
        </p:nvSpPr>
        <p:spPr>
          <a:xfrm>
            <a:off x="1475656" y="4695527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Thank you for your attention</a:t>
            </a:r>
            <a:r>
              <a:rPr lang="sk-SK" dirty="0">
                <a:solidFill>
                  <a:schemeClr val="tx1"/>
                </a:solidFill>
                <a:effectLst/>
                <a:latin typeface="+mj-lt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524" y="909370"/>
            <a:ext cx="8568952" cy="523220"/>
          </a:xfrm>
        </p:spPr>
        <p:txBody>
          <a:bodyPr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chemeClr val="accent2"/>
                </a:solidFill>
                <a:ea typeface="+mn-ea"/>
                <a:cs typeface="+mn-cs"/>
              </a:rPr>
              <a:t>Problem statement</a:t>
            </a:r>
            <a:endParaRPr lang="en-GB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2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Zástupný symbol obsahu 2"/>
          <p:cNvSpPr txBox="1">
            <a:spLocks/>
          </p:cNvSpPr>
          <p:nvPr/>
        </p:nvSpPr>
        <p:spPr bwMode="auto">
          <a:xfrm>
            <a:off x="126728" y="2881325"/>
            <a:ext cx="9001000" cy="2600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06363" eaLnBrk="0" hangingPunct="0">
              <a:spcBef>
                <a:spcPct val="30000"/>
              </a:spcBef>
              <a:buClr>
                <a:srgbClr val="0000FF"/>
              </a:buClr>
            </a:pPr>
            <a:r>
              <a:rPr lang="sk-SK" kern="0" dirty="0" err="1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Transports</a:t>
            </a:r>
            <a:r>
              <a:rPr lang="sk-SK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 </a:t>
            </a:r>
            <a:r>
              <a:rPr lang="sk-SK" kern="0" dirty="0" err="1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among</a:t>
            </a:r>
            <a:r>
              <a:rPr lang="sk-SK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 </a:t>
            </a:r>
            <a:r>
              <a:rPr lang="sk-SK" kern="0" dirty="0" err="1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healthcare</a:t>
            </a:r>
            <a:r>
              <a:rPr lang="sk-SK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 </a:t>
            </a:r>
            <a:r>
              <a:rPr lang="sk-SK" kern="0" dirty="0" err="1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facilities</a:t>
            </a:r>
            <a:r>
              <a:rPr lang="sk-SK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 (</a:t>
            </a:r>
            <a:r>
              <a:rPr lang="sk-SK" kern="0" dirty="0" err="1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secondary</a:t>
            </a:r>
            <a:r>
              <a:rPr lang="sk-SK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 </a:t>
            </a:r>
            <a:r>
              <a:rPr lang="sk-SK" kern="0" dirty="0" err="1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transports</a:t>
            </a:r>
            <a:r>
              <a:rPr lang="sk-SK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)</a:t>
            </a:r>
            <a:r>
              <a:rPr lang="sk-SK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:</a:t>
            </a:r>
            <a:endParaRPr lang="en-GB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  <a:p>
            <a:pPr marL="1020763" lvl="1" indent="-457200" eaLnBrk="0" hangingPunct="0">
              <a:spcBef>
                <a:spcPts val="60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sk-SK" kern="0" dirty="0" err="1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critical</a:t>
            </a:r>
            <a:endParaRPr lang="en-GB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  <a:p>
            <a:pPr marL="1020763" lvl="1" indent="-457200" eaLnBrk="0" hangingPunct="0">
              <a:spcBef>
                <a:spcPts val="60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sk-SK" kern="0" dirty="0" err="1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immediate</a:t>
            </a:r>
            <a:endParaRPr lang="en-GB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  <a:p>
            <a:pPr marL="1020763" lvl="1" indent="-457200" eaLnBrk="0" hangingPunct="0">
              <a:spcBef>
                <a:spcPts val="60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sk-SK" kern="0" dirty="0" err="1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urgent</a:t>
            </a:r>
            <a:endParaRPr lang="sk-SK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  <a:p>
            <a:pPr marL="1020763" lvl="1" indent="-457200" eaLnBrk="0" hangingPunct="0">
              <a:spcBef>
                <a:spcPts val="60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sk-SK" kern="0" dirty="0" err="1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less</a:t>
            </a:r>
            <a:r>
              <a:rPr lang="sk-SK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 </a:t>
            </a:r>
            <a:r>
              <a:rPr lang="sk-SK" kern="0" dirty="0" err="1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urgent</a:t>
            </a:r>
            <a:r>
              <a:rPr lang="en-GB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 </a:t>
            </a:r>
            <a:endParaRPr lang="sk-SK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  <a:p>
            <a:pPr marL="1020763" lvl="1" indent="-457200" eaLnBrk="0" hangingPunct="0">
              <a:spcBef>
                <a:spcPts val="60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sk-SK" kern="0" dirty="0" err="1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suspensive</a:t>
            </a:r>
            <a:endParaRPr lang="en-GB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</p:txBody>
      </p:sp>
      <p:pic>
        <p:nvPicPr>
          <p:cNvPr id="4" name="Obrázok 3" descr="Obrázok, na ktorom je grafika, písmo, text, grafický dizajn&#10;&#10;Automaticky generovaný popis">
            <a:extLst>
              <a:ext uri="{FF2B5EF4-FFF2-40B4-BE49-F238E27FC236}">
                <a16:creationId xmlns:a16="http://schemas.microsoft.com/office/drawing/2014/main" id="{C04E97C6-A80B-2CB7-1BE9-9BFF6DD25D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401" y="1556793"/>
            <a:ext cx="2277263" cy="787332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A7568449-BE65-63D8-393E-29BD3BB60609}"/>
              </a:ext>
            </a:extLst>
          </p:cNvPr>
          <p:cNvSpPr txBox="1"/>
          <p:nvPr/>
        </p:nvSpPr>
        <p:spPr>
          <a:xfrm>
            <a:off x="126728" y="1556793"/>
            <a:ext cx="6061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AGEL </a:t>
            </a:r>
            <a:r>
              <a:rPr lang="sk-SK" dirty="0" err="1">
                <a:solidFill>
                  <a:srgbClr val="0000FF"/>
                </a:solidFill>
                <a:effectLst/>
                <a:latin typeface="+mj-lt"/>
              </a:rPr>
              <a:t>Merea</a:t>
            </a:r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 </a:t>
            </a:r>
            <a:r>
              <a:rPr lang="sk-SK" dirty="0" err="1">
                <a:solidFill>
                  <a:srgbClr val="0000FF"/>
                </a:solidFill>
                <a:effectLst/>
                <a:latin typeface="+mj-lt"/>
              </a:rPr>
              <a:t>a.s</a:t>
            </a:r>
            <a:r>
              <a:rPr lang="sk-SK" dirty="0">
                <a:solidFill>
                  <a:srgbClr val="0000FF"/>
                </a:solidFill>
                <a:effectLst/>
                <a:latin typeface="+mj-lt"/>
              </a:rPr>
              <a:t>.</a:t>
            </a:r>
            <a:r>
              <a:rPr lang="sk-SK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sk-SK" dirty="0" err="1">
                <a:solidFill>
                  <a:schemeClr val="tx1"/>
                </a:solidFill>
                <a:effectLst/>
                <a:latin typeface="+mj-lt"/>
              </a:rPr>
              <a:t>January</a:t>
            </a:r>
            <a:r>
              <a:rPr lang="sk-SK" dirty="0">
                <a:solidFill>
                  <a:schemeClr val="tx1"/>
                </a:solidFill>
                <a:effectLst/>
                <a:latin typeface="+mj-lt"/>
              </a:rPr>
              <a:t> 2023</a:t>
            </a:r>
          </a:p>
          <a:p>
            <a:r>
              <a:rPr lang="sk-SK" dirty="0">
                <a:solidFill>
                  <a:schemeClr val="tx1"/>
                </a:solidFill>
                <a:effectLst/>
                <a:latin typeface="+mj-lt"/>
              </a:rPr>
              <a:t>- 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the second biggest provider of medical transport services in Slovakia</a:t>
            </a:r>
            <a:endParaRPr lang="sk-SK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en-US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3</a:t>
            </a:fld>
            <a:endParaRPr lang="en-US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79512" y="1556792"/>
            <a:ext cx="8496944" cy="3287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30213" indent="-323850" eaLnBrk="0" hangingPunct="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n-GB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Planned transports of the patients whose lives are not threatened but they need diagnostics or specialized health care; a doctor’s assistance during the transport is not demanded</a:t>
            </a:r>
          </a:p>
          <a:p>
            <a:pPr marL="430213" indent="-323850" eaLnBrk="0" hangingPunct="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n-GB" b="0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+mn-cs"/>
              </a:rPr>
              <a:t>Account for 83% of all transports</a:t>
            </a:r>
            <a:endParaRPr lang="en-GB" b="0" kern="0" dirty="0">
              <a:solidFill>
                <a:srgbClr val="0000FF"/>
              </a:solidFill>
              <a:effectLst/>
              <a:latin typeface="+mj-lt"/>
              <a:ea typeface="Arial Unicode MS" pitchFamily="34" charset="-128"/>
              <a:cs typeface="+mn-cs"/>
            </a:endParaRPr>
          </a:p>
          <a:p>
            <a:pPr marL="430213" lvl="0" indent="-323850" defTabSz="449263" eaLnBrk="0" hangingPunct="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Currently ensured by 47 emergency ambulances</a:t>
            </a:r>
          </a:p>
          <a:p>
            <a:pPr marL="430213" lvl="0" indent="-323850" defTabSz="449263" eaLnBrk="0" hangingPunct="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Could these ambulances be replaced by cheaper transport ambulances?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BE9449A-B05B-EF6F-BDA6-13C7BDAF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24" y="909370"/>
            <a:ext cx="8568952" cy="523220"/>
          </a:xfrm>
        </p:spPr>
        <p:txBody>
          <a:bodyPr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chemeClr val="accent2"/>
                </a:solidFill>
                <a:ea typeface="+mn-ea"/>
                <a:cs typeface="+mn-cs"/>
              </a:rPr>
              <a:t>Transports of type</a:t>
            </a:r>
            <a:r>
              <a:rPr lang="sk-SK" sz="2800" dirty="0">
                <a:solidFill>
                  <a:schemeClr val="accent2"/>
                </a:solidFill>
                <a:ea typeface="+mn-ea"/>
                <a:cs typeface="+mn-cs"/>
              </a:rPr>
              <a:t>s</a:t>
            </a:r>
            <a:r>
              <a:rPr lang="en-US" sz="2800" dirty="0">
                <a:solidFill>
                  <a:schemeClr val="accent2"/>
                </a:solidFill>
                <a:ea typeface="+mn-ea"/>
                <a:cs typeface="+mn-cs"/>
              </a:rPr>
              <a:t> C and 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524" y="762154"/>
            <a:ext cx="8568952" cy="523220"/>
          </a:xfrm>
        </p:spPr>
        <p:txBody>
          <a:bodyPr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sk-SK" sz="2800" dirty="0">
                <a:solidFill>
                  <a:schemeClr val="accent2"/>
                </a:solidFill>
                <a:ea typeface="+mn-ea"/>
                <a:cs typeface="+mn-cs"/>
              </a:rPr>
              <a:t>D</a:t>
            </a:r>
            <a:r>
              <a:rPr lang="en-US" sz="2800" dirty="0">
                <a:solidFill>
                  <a:schemeClr val="accent2"/>
                </a:solidFill>
                <a:ea typeface="+mn-ea"/>
                <a:cs typeface="+mn-cs"/>
              </a:rPr>
              <a:t>a</a:t>
            </a:r>
            <a:r>
              <a:rPr lang="sk-SK" sz="2800" dirty="0">
                <a:solidFill>
                  <a:schemeClr val="accent2"/>
                </a:solidFill>
                <a:ea typeface="+mn-ea"/>
                <a:cs typeface="+mn-cs"/>
              </a:rPr>
              <a:t>ta of Slovakia</a:t>
            </a:r>
            <a:endParaRPr lang="en-GB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4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79512" y="1457404"/>
            <a:ext cx="8496944" cy="7386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30213" lvl="0" indent="-323850" eaLnBrk="0" hangingPunct="0">
              <a:lnSpc>
                <a:spcPct val="100000"/>
              </a:lnSpc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148,410 </a:t>
            </a:r>
            <a:r>
              <a:rPr lang="sk-SK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C and D </a:t>
            </a: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transports </a:t>
            </a:r>
            <a:r>
              <a:rPr lang="sk-SK" kern="0" dirty="0" err="1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from</a:t>
            </a:r>
            <a:r>
              <a:rPr lang="sk-SK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 </a:t>
            </a: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January 2019 to October 2022</a:t>
            </a:r>
            <a:endParaRPr lang="en-US" sz="2400" b="0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CB224BF3-DF8A-DD98-DCC5-BCFC5611D9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140382"/>
              </p:ext>
            </p:extLst>
          </p:nvPr>
        </p:nvGraphicFramePr>
        <p:xfrm>
          <a:off x="2286000" y="2352083"/>
          <a:ext cx="4572000" cy="376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739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5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1FE0805B-9F98-4105-98C7-C32A3C1006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147977"/>
              </p:ext>
            </p:extLst>
          </p:nvPr>
        </p:nvGraphicFramePr>
        <p:xfrm>
          <a:off x="461616" y="1556792"/>
          <a:ext cx="8069808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882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524" y="762154"/>
            <a:ext cx="8568952" cy="523220"/>
          </a:xfrm>
        </p:spPr>
        <p:txBody>
          <a:bodyPr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sk-SK" sz="2800" dirty="0" err="1">
                <a:solidFill>
                  <a:schemeClr val="accent2"/>
                </a:solidFill>
                <a:ea typeface="+mn-ea"/>
                <a:cs typeface="+mn-cs"/>
              </a:rPr>
              <a:t>Research</a:t>
            </a:r>
            <a:r>
              <a:rPr lang="sk-SK" sz="2800" dirty="0">
                <a:solidFill>
                  <a:schemeClr val="accent2"/>
                </a:solidFill>
                <a:ea typeface="+mn-ea"/>
                <a:cs typeface="+mn-cs"/>
              </a:rPr>
              <a:t> </a:t>
            </a:r>
            <a:r>
              <a:rPr lang="sk-SK" sz="2800" dirty="0" err="1">
                <a:solidFill>
                  <a:schemeClr val="accent2"/>
                </a:solidFill>
                <a:ea typeface="+mn-ea"/>
                <a:cs typeface="+mn-cs"/>
              </a:rPr>
              <a:t>question</a:t>
            </a:r>
            <a:endParaRPr lang="en-GB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6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79512" y="1486721"/>
            <a:ext cx="8496944" cy="1631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30213" lvl="0" indent="-323850" eaLnBrk="0" hangingPunct="0">
              <a:lnSpc>
                <a:spcPct val="100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sk-SK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H</a:t>
            </a:r>
            <a:r>
              <a:rPr lang="en-US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ow many </a:t>
            </a:r>
            <a:r>
              <a:rPr lang="sk-SK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transport </a:t>
            </a: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ambulances would be necessary to cover all demand for C a D transports and </a:t>
            </a:r>
            <a:r>
              <a:rPr lang="en-US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where</a:t>
            </a: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 these ambulances should be stationed</a:t>
            </a:r>
            <a:r>
              <a:rPr lang="sk-SK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 in </a:t>
            </a:r>
            <a:r>
              <a:rPr lang="sk-SK" kern="0" dirty="0" err="1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order</a:t>
            </a:r>
            <a:r>
              <a:rPr lang="sk-SK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 to</a:t>
            </a:r>
            <a:endParaRPr lang="en-US" sz="2400" b="0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  <a:p>
            <a:pPr marL="430213" lvl="0" indent="-323850" defTabSz="449263" eaLnBrk="0" hangingPunct="0">
              <a:spcBef>
                <a:spcPts val="1200"/>
              </a:spcBef>
              <a:buClr>
                <a:srgbClr val="0000FF"/>
              </a:buClr>
              <a:buSzPct val="100000"/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meet the demand</a:t>
            </a:r>
            <a:r>
              <a:rPr lang="sk-SK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s</a:t>
            </a: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 with the </a:t>
            </a:r>
            <a:r>
              <a:rPr lang="en-US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minimum-sized fleet</a:t>
            </a:r>
            <a:r>
              <a:rPr lang="sk-SK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.</a:t>
            </a:r>
            <a:endParaRPr lang="en-US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53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en-GB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7</a:t>
            </a:fld>
            <a:endParaRPr lang="en-GB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79512" y="1556792"/>
            <a:ext cx="8496944" cy="38779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563563" lvl="0" indent="-457200" eaLnBrk="0" hangingPunct="0">
              <a:lnSpc>
                <a:spcPct val="100000"/>
              </a:lnSpc>
              <a:spcBef>
                <a:spcPct val="30000"/>
              </a:spcBef>
              <a:buClr>
                <a:srgbClr val="0000FF"/>
              </a:buClr>
              <a:buFont typeface="+mj-lt"/>
              <a:buAutoNum type="arabicPeriod"/>
              <a:defRPr/>
            </a:pPr>
            <a:r>
              <a:rPr lang="en-US" sz="2400" b="0" kern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Minimize the number</a:t>
            </a:r>
            <a:r>
              <a:rPr lang="en-US" sz="2400" b="0" kern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 of transport ambulances.</a:t>
            </a:r>
          </a:p>
          <a:p>
            <a:pPr marL="563563" indent="-457200" eaLnBrk="0" hangingPunct="0">
              <a:spcBef>
                <a:spcPct val="30000"/>
              </a:spcBef>
              <a:buClr>
                <a:srgbClr val="0000FF"/>
              </a:buClr>
              <a:buFont typeface="+mj-lt"/>
              <a:buAutoNum type="arabicPeriod"/>
              <a:defRPr/>
            </a:pPr>
            <a:r>
              <a:rPr lang="en-US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Distribute them </a:t>
            </a: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in such a way that the origins of the transports could be reached in the shortest possible time. </a:t>
            </a:r>
          </a:p>
          <a:p>
            <a:pPr marL="106363" eaLnBrk="0" hangingPunct="0">
              <a:spcBef>
                <a:spcPct val="30000"/>
              </a:spcBef>
              <a:buClr>
                <a:srgbClr val="0000FF"/>
              </a:buClr>
              <a:defRPr/>
            </a:pP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-&gt; capacitated location problems</a:t>
            </a:r>
          </a:p>
          <a:p>
            <a:pPr marL="106363" eaLnBrk="0" hangingPunct="0">
              <a:spcBef>
                <a:spcPct val="30000"/>
              </a:spcBef>
              <a:buClr>
                <a:srgbClr val="0000FF"/>
              </a:buClr>
              <a:defRPr/>
            </a:pP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We focus on </a:t>
            </a:r>
            <a:r>
              <a:rPr lang="en-US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weekdays </a:t>
            </a: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and 8 hours </a:t>
            </a:r>
            <a:r>
              <a:rPr lang="en-US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from 6 a.m. to 2 p.m.</a:t>
            </a: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 with the heaviest demand.</a:t>
            </a:r>
          </a:p>
          <a:p>
            <a:pPr marL="563563" lvl="0" indent="-457200" eaLnBrk="0" hangingPunct="0">
              <a:lnSpc>
                <a:spcPct val="100000"/>
              </a:lnSpc>
              <a:spcBef>
                <a:spcPct val="30000"/>
              </a:spcBef>
              <a:buClr>
                <a:srgbClr val="0000FF"/>
              </a:buClr>
              <a:buFont typeface="+mj-lt"/>
              <a:buAutoNum type="arabicPeriod"/>
              <a:defRPr/>
            </a:pPr>
            <a:endParaRPr lang="en-US" kern="0" dirty="0">
              <a:solidFill>
                <a:schemeClr val="tx1"/>
              </a:solidFill>
              <a:effectLst/>
              <a:latin typeface="+mj-lt"/>
              <a:ea typeface="Arial Unicode MS" pitchFamily="34" charset="-128"/>
            </a:endParaRPr>
          </a:p>
          <a:p>
            <a:pPr marL="563563" lvl="0" indent="-457200" eaLnBrk="0" hangingPunct="0">
              <a:lnSpc>
                <a:spcPct val="100000"/>
              </a:lnSpc>
              <a:spcBef>
                <a:spcPct val="30000"/>
              </a:spcBef>
              <a:buClr>
                <a:srgbClr val="0000FF"/>
              </a:buClr>
              <a:buFont typeface="+mj-lt"/>
              <a:buAutoNum type="arabicPeriod" startAt="3"/>
              <a:defRPr/>
            </a:pPr>
            <a:r>
              <a:rPr lang="en-US" kern="0" dirty="0">
                <a:solidFill>
                  <a:srgbClr val="0000FF"/>
                </a:solidFill>
                <a:effectLst/>
                <a:latin typeface="+mj-lt"/>
                <a:ea typeface="Arial Unicode MS" pitchFamily="34" charset="-128"/>
              </a:rPr>
              <a:t>Validate the results </a:t>
            </a:r>
            <a:r>
              <a:rPr lang="en-US" kern="0" dirty="0"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</a:rPr>
              <a:t>using computer simulation.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7524" y="908720"/>
            <a:ext cx="8568952" cy="523220"/>
          </a:xfrm>
          <a:prstGeom prst="rect">
            <a:avLst/>
          </a:prstGeom>
        </p:spPr>
        <p:txBody>
          <a:bodyPr vert="horz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GB" sz="2800" dirty="0">
                <a:solidFill>
                  <a:schemeClr val="accent2"/>
                </a:solidFill>
                <a:effectLst/>
                <a:ea typeface="+mn-ea"/>
                <a:cs typeface="+mn-cs"/>
              </a:rPr>
              <a:t>Solution method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8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652E125-7D6B-C392-472C-7EB9F3BCE42B}"/>
              </a:ext>
            </a:extLst>
          </p:cNvPr>
          <p:cNvSpPr txBox="1"/>
          <p:nvPr/>
        </p:nvSpPr>
        <p:spPr>
          <a:xfrm>
            <a:off x="138869" y="1415668"/>
            <a:ext cx="9005131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k-SK" b="0" dirty="0" err="1">
                <a:solidFill>
                  <a:srgbClr val="0000FF"/>
                </a:solidFill>
                <a:effectLst/>
                <a:latin typeface="+mj-lt"/>
              </a:rPr>
              <a:t>Notation</a:t>
            </a:r>
            <a:endParaRPr lang="en-GB" b="0" dirty="0">
              <a:solidFill>
                <a:srgbClr val="0000FF"/>
              </a:solidFill>
              <a:effectLst/>
              <a:latin typeface="+mj-lt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	the set of candidate locations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(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district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capitals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)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; |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| = 108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	the set of municipalities; |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| = 2928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0" i="1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	the shortest travel time from node </a:t>
            </a:r>
            <a:r>
              <a:rPr lang="en-US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to node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(min)</a:t>
            </a:r>
          </a:p>
          <a:p>
            <a:pPr marL="901700" indent="-901700">
              <a:lnSpc>
                <a:spcPct val="100000"/>
              </a:lnSpc>
              <a:spcBef>
                <a:spcPts val="600"/>
              </a:spcBef>
            </a:pPr>
            <a:r>
              <a:rPr lang="en-US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0" i="1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jk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	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an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average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number of transports from municipality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to municipality </a:t>
            </a:r>
            <a:r>
              <a:rPr lang="sk-SK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from Monday to Friday</a:t>
            </a:r>
            <a:r>
              <a:rPr lang="sk-SK" sz="200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between 6 a.m. and 2 p.m. 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(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derived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from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historical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data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ts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	on-scene time; </a:t>
            </a:r>
            <a:r>
              <a:rPr lang="en-US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ts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= 20 min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	drop-off time; </a:t>
            </a:r>
            <a:r>
              <a:rPr lang="en-US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= 15 min</a:t>
            </a:r>
          </a:p>
          <a:p>
            <a:pPr marL="901700" indent="-901700">
              <a:lnSpc>
                <a:spcPct val="100000"/>
              </a:lnSpc>
              <a:spcBef>
                <a:spcPts val="600"/>
              </a:spcBef>
            </a:pP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	weekly working time of an ambulance (min);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= 5 * 8 * 60 * 0.9329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(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about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7% of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transports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have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an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unknovn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origin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or </a:t>
            </a:r>
            <a:r>
              <a:rPr lang="sk-SK" sz="2000" b="0" dirty="0" err="1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destination</a:t>
            </a:r>
            <a:r>
              <a:rPr lang="sk-SK" sz="2000" b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)</a:t>
            </a:r>
            <a:endParaRPr lang="en-US" sz="2000" b="0" dirty="0">
              <a:solidFill>
                <a:srgbClr val="00000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447675" indent="-447675">
              <a:lnSpc>
                <a:spcPct val="100000"/>
              </a:lnSpc>
              <a:spcBef>
                <a:spcPts val="600"/>
              </a:spcBef>
            </a:pPr>
            <a:endParaRPr lang="en-GB" sz="2000" b="0" dirty="0"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3FAAC58-3CAA-40EC-2F8F-E13A13A95A89}"/>
              </a:ext>
            </a:extLst>
          </p:cNvPr>
          <p:cNvSpPr txBox="1">
            <a:spLocks/>
          </p:cNvSpPr>
          <p:nvPr/>
        </p:nvSpPr>
        <p:spPr>
          <a:xfrm>
            <a:off x="287524" y="908720"/>
            <a:ext cx="8568952" cy="523220"/>
          </a:xfrm>
          <a:prstGeom prst="rect">
            <a:avLst/>
          </a:prstGeom>
        </p:spPr>
        <p:txBody>
          <a:bodyPr vert="horz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sk-SK" sz="2800" dirty="0" err="1">
                <a:solidFill>
                  <a:schemeClr val="accent2"/>
                </a:solidFill>
                <a:effectLst/>
                <a:ea typeface="+mn-ea"/>
                <a:cs typeface="+mn-cs"/>
              </a:rPr>
              <a:t>Mathematical</a:t>
            </a:r>
            <a:r>
              <a:rPr lang="sk-SK" sz="2800" dirty="0">
                <a:solidFill>
                  <a:schemeClr val="accent2"/>
                </a:solidFill>
                <a:effectLst/>
                <a:ea typeface="+mn-ea"/>
                <a:cs typeface="+mn-cs"/>
              </a:rPr>
              <a:t> model</a:t>
            </a:r>
            <a:endParaRPr lang="en-GB" sz="2800" dirty="0">
              <a:solidFill>
                <a:schemeClr val="accent2"/>
              </a:solidFill>
              <a:effectLst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8531424" y="6497901"/>
            <a:ext cx="6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D0F874F-0ACA-4A14-BAAF-74E4682CED39}" type="slidenum">
              <a:rPr lang="sk-SK" sz="1800" b="0" smtClean="0">
                <a:solidFill>
                  <a:schemeClr val="tx1"/>
                </a:solidFill>
                <a:effectLst/>
                <a:latin typeface="+mj-lt"/>
              </a:rPr>
              <a:pPr algn="r"/>
              <a:t>9</a:t>
            </a:fld>
            <a:endParaRPr lang="sk-SK" sz="1800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53330" y="980951"/>
            <a:ext cx="8963582" cy="46166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400" dirty="0" err="1">
                <a:solidFill>
                  <a:srgbClr val="0000FF"/>
                </a:solidFill>
              </a:rPr>
              <a:t>Variables</a:t>
            </a:r>
            <a:endParaRPr lang="sk-SK" sz="2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BlokTextu 4">
                <a:extLst>
                  <a:ext uri="{FF2B5EF4-FFF2-40B4-BE49-F238E27FC236}">
                    <a16:creationId xmlns:a16="http://schemas.microsoft.com/office/drawing/2014/main" id="{13AC15BA-654C-450B-0DCB-1D62F9E3D7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1962" y="1556792"/>
                <a:ext cx="8783165" cy="1372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812800" indent="-812800"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k-SK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𝑖𝑗𝑘</m:t>
                        </m:r>
                      </m:sub>
                    </m:sSub>
                    <m:r>
                      <a:rPr lang="sk-SK" sz="20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k-SK" sz="200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	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the fraction of demand from municipality </a:t>
                </a:r>
                <a:r>
                  <a:rPr lang="en-GB" sz="2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GB" sz="2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to municipality </a:t>
                </a:r>
                <a:r>
                  <a:rPr lang="en-GB" sz="2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 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GB" sz="2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transported by vehicles stationed at </a:t>
                </a:r>
                <a:r>
                  <a:rPr lang="sk-SK" sz="2000" dirty="0" err="1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location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GB" sz="20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GB" sz="2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GB" sz="2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</a:t>
                </a:r>
                <a:endParaRPr lang="sk-SK" sz="2000" i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812800" indent="-812800">
                  <a:lnSpc>
                    <a:spcPct val="100000"/>
                  </a:lnSpc>
                </a:pPr>
                <a:endParaRPr lang="sk-SK" sz="2000" b="0" i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812800" indent="-812800"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k-SK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k-SK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sk-SK" sz="20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k-SK" sz="2000" b="0" dirty="0">
                    <a:solidFill>
                      <a:schemeClr val="tx1"/>
                    </a:solidFill>
                    <a:effectLst/>
                    <a:latin typeface="+mj-lt"/>
                  </a:rPr>
                  <a:t>	</a:t>
                </a:r>
                <a:r>
                  <a:rPr lang="sk-SK" sz="2000" dirty="0" err="1">
                    <a:solidFill>
                      <a:schemeClr val="tx1"/>
                    </a:solidFill>
                    <a:effectLst/>
                    <a:latin typeface="+mj-lt"/>
                  </a:rPr>
                  <a:t>the</a:t>
                </a:r>
                <a:r>
                  <a:rPr lang="sk-SK" sz="2000" dirty="0"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:r>
                  <a:rPr lang="sk-SK" sz="2000" dirty="0" err="1">
                    <a:solidFill>
                      <a:schemeClr val="tx1"/>
                    </a:solidFill>
                    <a:effectLst/>
                    <a:latin typeface="+mj-lt"/>
                  </a:rPr>
                  <a:t>number</a:t>
                </a:r>
                <a:r>
                  <a:rPr lang="sk-SK" sz="2000" dirty="0">
                    <a:solidFill>
                      <a:schemeClr val="tx1"/>
                    </a:solidFill>
                    <a:effectLst/>
                    <a:latin typeface="+mj-lt"/>
                  </a:rPr>
                  <a:t> of 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ambulances located at town </a:t>
                </a:r>
                <a:r>
                  <a:rPr lang="en-GB" sz="20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GB" sz="2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GB" sz="2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</a:t>
                </a:r>
                <a:endParaRPr lang="sk-SK" sz="2000" i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BlokTextu 4">
                <a:extLst>
                  <a:ext uri="{FF2B5EF4-FFF2-40B4-BE49-F238E27FC236}">
                    <a16:creationId xmlns:a16="http://schemas.microsoft.com/office/drawing/2014/main" id="{13AC15BA-654C-450B-0DCB-1D62F9E3D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1962" y="1556792"/>
                <a:ext cx="8783165" cy="1372812"/>
              </a:xfrm>
              <a:prstGeom prst="rect">
                <a:avLst/>
              </a:prstGeom>
              <a:blipFill>
                <a:blip r:embed="rId3"/>
                <a:stretch>
                  <a:fillRect t="-2655" b="-48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5727</TotalTime>
  <Words>682</Words>
  <Application>Microsoft Office PowerPoint</Application>
  <PresentationFormat>Prezentácia na obrazovke (4:3)</PresentationFormat>
  <Paragraphs>105</Paragraphs>
  <Slides>13</Slides>
  <Notes>10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2" baseType="lpstr">
      <vt:lpstr>Calibri</vt:lpstr>
      <vt:lpstr>Cambria Math</vt:lpstr>
      <vt:lpstr>Georgia</vt:lpstr>
      <vt:lpstr>Segoe UI</vt:lpstr>
      <vt:lpstr>Times New Roman</vt:lpstr>
      <vt:lpstr>Trebuchet MS</vt:lpstr>
      <vt:lpstr>Wingdings</vt:lpstr>
      <vt:lpstr>Wingdings 2</vt:lpstr>
      <vt:lpstr>Mestský</vt:lpstr>
      <vt:lpstr>Prezentácia programu PowerPoint</vt:lpstr>
      <vt:lpstr>Problem statement</vt:lpstr>
      <vt:lpstr>Transports of types C and D</vt:lpstr>
      <vt:lpstr>Data of Slovakia</vt:lpstr>
      <vt:lpstr>Prezentácia programu PowerPoint</vt:lpstr>
      <vt:lpstr>Research question</vt:lpstr>
      <vt:lpstr>Prezentácia programu PowerPoint</vt:lpstr>
      <vt:lpstr>Prezentácia programu PowerPoint</vt:lpstr>
      <vt:lpstr>Variables</vt:lpstr>
      <vt:lpstr>Prezentácia programu PowerPoint</vt:lpstr>
      <vt:lpstr>Prezentácia programu PowerPoint</vt:lpstr>
      <vt:lpstr>Prezentácia programu PowerPoint</vt:lpstr>
      <vt:lpstr>Conclusions</vt:lpstr>
    </vt:vector>
  </TitlesOfParts>
  <Company>zu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janosik</dc:creator>
  <cp:lastModifiedBy>Ľudmila Jánošíková</cp:lastModifiedBy>
  <cp:revision>511</cp:revision>
  <dcterms:created xsi:type="dcterms:W3CDTF">2007-10-10T05:17:08Z</dcterms:created>
  <dcterms:modified xsi:type="dcterms:W3CDTF">2023-09-12T06:26:58Z</dcterms:modified>
</cp:coreProperties>
</file>