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6"/>
  </p:notesMasterIdLst>
  <p:sldIdLst>
    <p:sldId id="324" r:id="rId2"/>
    <p:sldId id="273" r:id="rId3"/>
    <p:sldId id="318" r:id="rId4"/>
    <p:sldId id="319" r:id="rId5"/>
    <p:sldId id="320" r:id="rId6"/>
    <p:sldId id="321" r:id="rId7"/>
    <p:sldId id="322" r:id="rId8"/>
    <p:sldId id="297" r:id="rId9"/>
    <p:sldId id="298" r:id="rId10"/>
    <p:sldId id="331" r:id="rId11"/>
    <p:sldId id="332" r:id="rId12"/>
    <p:sldId id="335" r:id="rId13"/>
    <p:sldId id="333" r:id="rId14"/>
    <p:sldId id="337" r:id="rId15"/>
    <p:sldId id="336" r:id="rId16"/>
    <p:sldId id="339" r:id="rId17"/>
    <p:sldId id="316" r:id="rId18"/>
    <p:sldId id="341" r:id="rId19"/>
    <p:sldId id="290" r:id="rId20"/>
    <p:sldId id="295" r:id="rId21"/>
    <p:sldId id="302" r:id="rId22"/>
    <p:sldId id="342" r:id="rId23"/>
    <p:sldId id="343" r:id="rId24"/>
    <p:sldId id="315" r:id="rId25"/>
  </p:sldIdLst>
  <p:sldSz cx="9144000" cy="6858000" type="screen4x3"/>
  <p:notesSz cx="6864350" cy="999648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F50"/>
    <a:srgbClr val="D05002"/>
    <a:srgbClr val="F07F09"/>
    <a:srgbClr val="DE7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83429" autoAdjust="0"/>
  </p:normalViewPr>
  <p:slideViewPr>
    <p:cSldViewPr showGuides="1">
      <p:cViewPr varScale="1">
        <p:scale>
          <a:sx n="93" d="100"/>
          <a:sy n="93" d="100"/>
        </p:scale>
        <p:origin x="166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3E000E02-CADA-4E68-8143-81228F23632B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1249363"/>
            <a:ext cx="4495800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6435" y="4810810"/>
            <a:ext cx="5491480" cy="3936117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EA188A25-2A58-4035-BADA-80D9F86402B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18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8A25-2A58-4035-BADA-80D9F86402B3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62705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oznámok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40853" indent="-240853">
                  <a:buFont typeface="+mj-lt"/>
                  <a:buAutoNum type="arabicPeriod"/>
                </a:pPr>
                <a:r>
                  <a:rPr lang="sk-SK" sz="1300" dirty="0" smtClean="0"/>
                  <a:t>13*12*11</a:t>
                </a:r>
                <a:r>
                  <a:rPr lang="en-US" sz="1300" dirty="0" smtClean="0"/>
                  <a:t> </a:t>
                </a:r>
                <a:r>
                  <a:rPr lang="en-US" sz="1300" dirty="0"/>
                  <a:t>=</a:t>
                </a:r>
                <a:r>
                  <a:rPr lang="sk-SK" sz="1300" dirty="0"/>
                  <a:t> 1872</a:t>
                </a:r>
                <a:r>
                  <a:rPr lang="en-US" sz="1300" dirty="0"/>
                  <a:t> (=13!/(13-3)!)</a:t>
                </a:r>
              </a:p>
              <a:p>
                <a:pPr marL="240853" indent="-240853" defTabSz="963412">
                  <a:buFont typeface="+mj-lt"/>
                  <a:buAutoNum type="arabicPeriod"/>
                  <a:defRPr/>
                </a:pPr>
                <a:r>
                  <a:rPr lang="en-US" sz="1300" dirty="0"/>
                  <a:t>24*23*22 = 12 144 (=24!/(24-3)!)</a:t>
                </a:r>
                <a:endParaRPr lang="sk-SK" sz="1300" dirty="0"/>
              </a:p>
              <a:p>
                <a:pPr marL="240853" indent="-240853">
                  <a:buFont typeface="+mj-lt"/>
                  <a:buAutoNum type="arabicPeriod"/>
                </a:pPr>
                <a:r>
                  <a:rPr lang="en-US" sz="1300" dirty="0"/>
                  <a:t>4</a:t>
                </a:r>
                <a:r>
                  <a:rPr lang="sk-SK" sz="1300" dirty="0"/>
                  <a:t>/32 = </a:t>
                </a:r>
                <a:r>
                  <a:rPr lang="sk-SK" sz="1300" dirty="0" smtClean="0"/>
                  <a:t>0,125 t. j. 12,5%</a:t>
                </a:r>
                <a:endParaRPr lang="sk-SK" sz="1300" dirty="0"/>
              </a:p>
              <a:p>
                <a:pPr marL="240853" indent="-240853">
                  <a:buFont typeface="+mj-lt"/>
                  <a:buAutoNum type="arabicPeriod"/>
                </a:pPr>
                <a:r>
                  <a:rPr lang="en-US" sz="1300" dirty="0"/>
                  <a:t>(4</a:t>
                </a:r>
                <a:r>
                  <a:rPr lang="sk-SK" sz="1300" dirty="0"/>
                  <a:t>/</a:t>
                </a:r>
                <a:r>
                  <a:rPr lang="en-US" sz="1300" dirty="0"/>
                  <a:t>32)*(4/31) = 0,016 </a:t>
                </a:r>
                <a:r>
                  <a:rPr lang="sk-SK" sz="1300" dirty="0" err="1" smtClean="0"/>
                  <a:t>t.j</a:t>
                </a:r>
                <a:r>
                  <a:rPr lang="sk-SK" sz="1300" dirty="0" smtClean="0"/>
                  <a:t>. 1,6 %</a:t>
                </a:r>
              </a:p>
              <a:p>
                <a:pPr marL="240853" indent="-240853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3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k-SK" sz="13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13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3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3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3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13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3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300" dirty="0" smtClean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3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300" b="0" i="1" smtClean="0">
                            <a:latin typeface="Cambria Math" panose="02040503050406030204" pitchFamily="18" charset="0"/>
                          </a:rPr>
                          <m:t>       </m:t>
                        </m:r>
                        <m:r>
                          <a:rPr lang="sk-SK" sz="13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13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300" b="0" i="1" smtClean="0">
                            <a:latin typeface="Cambria Math" panose="02040503050406030204" pitchFamily="18" charset="0"/>
                          </a:rPr>
                          <m:t>32,4</m:t>
                        </m:r>
                      </m:e>
                    </m:d>
                    <m:r>
                      <a:rPr lang="en-US" sz="13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3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4+32−1</m:t>
                              </m:r>
                            </m:e>
                          </m:mr>
                          <m:mr>
                            <m:e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e>
                          </m:mr>
                        </m:m>
                      </m:e>
                    </m:d>
                    <m:r>
                      <a:rPr lang="en-US" sz="13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3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300" dirty="0" smtClean="0"/>
                  <a:t>=6545</a:t>
                </a:r>
                <a:endParaRPr lang="en-US" sz="1300" dirty="0"/>
              </a:p>
              <a:p>
                <a:pPr marL="240853" indent="-240853">
                  <a:buFont typeface="+mj-lt"/>
                  <a:buAutoNum type="arabicPeriod"/>
                </a:pPr>
                <a:r>
                  <a:rPr lang="en-US" sz="1300" dirty="0"/>
                  <a:t>2*6 = 12</a:t>
                </a:r>
                <a:endParaRPr lang="sk-SK" sz="1300" dirty="0"/>
              </a:p>
              <a:p>
                <a:pPr marL="240853" indent="-240853">
                  <a:buFont typeface="+mj-lt"/>
                  <a:buAutoNum type="arabicPeriod"/>
                </a:pPr>
                <a:endParaRPr lang="sk-SK" dirty="0"/>
              </a:p>
            </p:txBody>
          </p:sp>
        </mc:Choice>
        <mc:Fallback xmlns="">
          <p:sp>
            <p:nvSpPr>
              <p:cNvPr id="3" name="Zástupný symbol poznámok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40853" indent="-240853">
                  <a:buFont typeface="+mj-lt"/>
                  <a:buAutoNum type="arabicPeriod"/>
                </a:pPr>
                <a:r>
                  <a:rPr lang="sk-SK" sz="1300" dirty="0" smtClean="0"/>
                  <a:t>13*12*11</a:t>
                </a:r>
                <a:r>
                  <a:rPr lang="en-US" sz="1300" dirty="0" smtClean="0"/>
                  <a:t> </a:t>
                </a:r>
                <a:r>
                  <a:rPr lang="en-US" sz="1300" dirty="0"/>
                  <a:t>=</a:t>
                </a:r>
                <a:r>
                  <a:rPr lang="sk-SK" sz="1300" dirty="0"/>
                  <a:t> 1872</a:t>
                </a:r>
                <a:r>
                  <a:rPr lang="en-US" sz="1300" dirty="0"/>
                  <a:t> (=13!/(13-3)!)</a:t>
                </a:r>
              </a:p>
              <a:p>
                <a:pPr marL="240853" indent="-240853" defTabSz="963412">
                  <a:buFont typeface="+mj-lt"/>
                  <a:buAutoNum type="arabicPeriod"/>
                  <a:defRPr/>
                </a:pPr>
                <a:r>
                  <a:rPr lang="en-US" sz="1300" dirty="0"/>
                  <a:t>24*23*22 = 12 144 (=24!/(24-3)!)</a:t>
                </a:r>
                <a:endParaRPr lang="sk-SK" sz="1300" dirty="0"/>
              </a:p>
              <a:p>
                <a:pPr marL="240853" indent="-240853">
                  <a:buFont typeface="+mj-lt"/>
                  <a:buAutoNum type="arabicPeriod"/>
                </a:pPr>
                <a:r>
                  <a:rPr lang="en-US" sz="1300" dirty="0"/>
                  <a:t>4</a:t>
                </a:r>
                <a:r>
                  <a:rPr lang="sk-SK" sz="1300" dirty="0"/>
                  <a:t>/32 = </a:t>
                </a:r>
                <a:r>
                  <a:rPr lang="sk-SK" sz="1300" dirty="0" smtClean="0"/>
                  <a:t>0,125 t. j. 12,5%</a:t>
                </a:r>
                <a:endParaRPr lang="sk-SK" sz="1300" dirty="0"/>
              </a:p>
              <a:p>
                <a:pPr marL="240853" indent="-240853">
                  <a:buFont typeface="+mj-lt"/>
                  <a:buAutoNum type="arabicPeriod"/>
                </a:pPr>
                <a:r>
                  <a:rPr lang="en-US" sz="1300" dirty="0"/>
                  <a:t>(4</a:t>
                </a:r>
                <a:r>
                  <a:rPr lang="sk-SK" sz="1300" dirty="0"/>
                  <a:t>/</a:t>
                </a:r>
                <a:r>
                  <a:rPr lang="en-US" sz="1300" dirty="0"/>
                  <a:t>32)*(4/31) = 0,016 </a:t>
                </a:r>
                <a:r>
                  <a:rPr lang="sk-SK" sz="1300" dirty="0" err="1" smtClean="0"/>
                  <a:t>t.j</a:t>
                </a:r>
                <a:r>
                  <a:rPr lang="sk-SK" sz="1300" dirty="0" smtClean="0"/>
                  <a:t>. 1,6 %</a:t>
                </a:r>
              </a:p>
              <a:p>
                <a:pPr marL="240853" indent="-240853">
                  <a:buFont typeface="+mj-lt"/>
                  <a:buAutoNum type="arabicPeriod"/>
                </a:pPr>
                <a:r>
                  <a:rPr lang="sk-SK" sz="1300" b="0" i="0" smtClean="0">
                    <a:latin typeface="Cambria Math" panose="02040503050406030204" pitchFamily="18" charset="0"/>
                  </a:rPr>
                  <a:t>𝑐</a:t>
                </a:r>
                <a:r>
                  <a:rPr lang="en-US" sz="1300" b="0" i="0" smtClean="0">
                    <a:latin typeface="Cambria Math" panose="02040503050406030204" pitchFamily="18" charset="0"/>
                  </a:rPr>
                  <a:t>^′ (𝑘,𝑛)=(■8(𝑛+𝑘−1@𝑘))</a:t>
                </a:r>
                <a:r>
                  <a:rPr lang="en-US" sz="1300" dirty="0" smtClean="0"/>
                  <a:t>, </a:t>
                </a:r>
                <a:r>
                  <a:rPr lang="en-US" sz="1300" b="0" i="0" smtClean="0">
                    <a:latin typeface="Cambria Math" panose="02040503050406030204" pitchFamily="18" charset="0"/>
                  </a:rPr>
                  <a:t>〖       </a:t>
                </a:r>
                <a:r>
                  <a:rPr lang="sk-SK" sz="1300" b="0" i="0" smtClean="0">
                    <a:latin typeface="Cambria Math" panose="02040503050406030204" pitchFamily="18" charset="0"/>
                  </a:rPr>
                  <a:t>𝑐</a:t>
                </a:r>
                <a:r>
                  <a:rPr lang="en-US" sz="1300" b="0" i="0" smtClean="0">
                    <a:latin typeface="Cambria Math" panose="02040503050406030204" pitchFamily="18" charset="0"/>
                  </a:rPr>
                  <a:t>〗^</a:t>
                </a:r>
                <a:r>
                  <a:rPr lang="en-US" sz="1300" b="0" i="0" smtClean="0">
                    <a:latin typeface="Cambria Math" panose="02040503050406030204" pitchFamily="18" charset="0"/>
                  </a:rPr>
                  <a:t>′ (</a:t>
                </a:r>
                <a:r>
                  <a:rPr lang="en-US" sz="1300" b="0" i="0" smtClean="0">
                    <a:latin typeface="Cambria Math" panose="02040503050406030204" pitchFamily="18" charset="0"/>
                  </a:rPr>
                  <a:t>32</a:t>
                </a:r>
                <a:r>
                  <a:rPr lang="en-US" sz="1300" b="0" i="0" smtClean="0">
                    <a:latin typeface="Cambria Math" panose="02040503050406030204" pitchFamily="18" charset="0"/>
                  </a:rPr>
                  <a:t>,</a:t>
                </a:r>
                <a:r>
                  <a:rPr lang="en-US" sz="1300" b="0" i="0" smtClean="0">
                    <a:latin typeface="Cambria Math" panose="02040503050406030204" pitchFamily="18" charset="0"/>
                  </a:rPr>
                  <a:t>4)</a:t>
                </a:r>
                <a:r>
                  <a:rPr lang="en-US" sz="1300" b="0" i="0" smtClean="0">
                    <a:latin typeface="Cambria Math" panose="02040503050406030204" pitchFamily="18" charset="0"/>
                  </a:rPr>
                  <a:t>=(■8(</a:t>
                </a:r>
                <a:r>
                  <a:rPr lang="en-US" sz="1300" b="0" i="0" smtClean="0">
                    <a:latin typeface="Cambria Math" panose="02040503050406030204" pitchFamily="18" charset="0"/>
                  </a:rPr>
                  <a:t>4</a:t>
                </a:r>
                <a:r>
                  <a:rPr lang="en-US" sz="1300" b="0" i="0" smtClean="0">
                    <a:latin typeface="Cambria Math" panose="02040503050406030204" pitchFamily="18" charset="0"/>
                  </a:rPr>
                  <a:t>+</a:t>
                </a:r>
                <a:r>
                  <a:rPr lang="en-US" sz="1300" b="0" i="0" smtClean="0">
                    <a:latin typeface="Cambria Math" panose="02040503050406030204" pitchFamily="18" charset="0"/>
                  </a:rPr>
                  <a:t>32</a:t>
                </a:r>
                <a:r>
                  <a:rPr lang="en-US" sz="1300" b="0" i="0" smtClean="0">
                    <a:latin typeface="Cambria Math" panose="02040503050406030204" pitchFamily="18" charset="0"/>
                  </a:rPr>
                  <a:t>−1@</a:t>
                </a:r>
                <a:r>
                  <a:rPr lang="en-US" sz="1300" b="0" i="0" smtClean="0">
                    <a:latin typeface="Cambria Math" panose="02040503050406030204" pitchFamily="18" charset="0"/>
                  </a:rPr>
                  <a:t>32))=(■8(35@32))</a:t>
                </a:r>
                <a:r>
                  <a:rPr lang="en-US" sz="1300" dirty="0" smtClean="0"/>
                  <a:t>=6545</a:t>
                </a:r>
                <a:endParaRPr lang="en-US" sz="1300" dirty="0"/>
              </a:p>
              <a:p>
                <a:pPr marL="240853" indent="-240853">
                  <a:buFont typeface="+mj-lt"/>
                  <a:buAutoNum type="arabicPeriod"/>
                </a:pPr>
                <a:r>
                  <a:rPr lang="en-US" sz="1300" dirty="0"/>
                  <a:t>2*6 = 12</a:t>
                </a:r>
                <a:endParaRPr lang="sk-SK" sz="1300" dirty="0"/>
              </a:p>
              <a:p>
                <a:pPr marL="240853" indent="-240853">
                  <a:buFont typeface="+mj-lt"/>
                  <a:buAutoNum type="arabicPeriod"/>
                </a:pPr>
                <a:endParaRPr lang="sk-SK" dirty="0"/>
              </a:p>
            </p:txBody>
          </p:sp>
        </mc:Fallback>
      </mc:AlternateContent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8A25-2A58-4035-BADA-80D9F86402B3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48239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rtl="0" eaLnBrk="1" fontAlgn="ctr" latinLnBrk="0" hangingPunct="1">
              <a:buAutoNum type="arabicPeriod"/>
            </a:pPr>
            <a:r>
              <a:rPr lang="sk-S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6!</a:t>
            </a:r>
            <a:r>
              <a:rPr lang="sk-SK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( 2! * 2!) = 6*5*4*3*2*1 / 4 = 180</a:t>
            </a:r>
          </a:p>
          <a:p>
            <a:pPr marL="0" indent="0" rtl="0" eaLnBrk="1" fontAlgn="ctr" latinLnBrk="0" hangingPunct="1">
              <a:buFontTx/>
              <a:buNone/>
            </a:pPr>
            <a:r>
              <a:rPr lang="sk-SK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180*5 = 900 s = 15 min</a:t>
            </a:r>
          </a:p>
          <a:p>
            <a:pPr marL="228600" indent="-228600" rtl="0" eaLnBrk="1" fontAlgn="ctr" latinLnBrk="0" hangingPunct="1">
              <a:buFont typeface="+mj-lt"/>
              <a:buAutoNum type="arabicPeriod" startAt="2"/>
            </a:pPr>
            <a:r>
              <a:rPr lang="sk-SK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Aby urobil skúšku, musí získať 13, 14, 15 alebo 16 bodov.</a:t>
            </a:r>
          </a:p>
          <a:p>
            <a:pPr rtl="0" eaLnBrk="1" fontAlgn="ctr" latinLnBrk="0" hangingPunct="1"/>
            <a:r>
              <a:rPr lang="sk-SK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13 bodov môže získať :  {3,3,3,4} ...  4!</a:t>
            </a:r>
            <a:r>
              <a:rPr lang="sk-SK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3! = 4 </a:t>
            </a:r>
            <a:r>
              <a:rPr lang="sk-SK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spôsoby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                    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{2,3,4,4} ...  4!</a:t>
            </a:r>
            <a:r>
              <a:rPr lang="sk-SK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2! = 12 </a:t>
            </a:r>
            <a:r>
              <a:rPr lang="sk-SK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spôsobov</a:t>
            </a:r>
          </a:p>
          <a:p>
            <a:pPr rtl="0" eaLnBrk="1" fontAlgn="ctr" latinLnBrk="0" hangingPunct="1"/>
            <a:r>
              <a:rPr lang="sk-SK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</a:t>
            </a:r>
            <a:r>
              <a:rPr lang="sk-SK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14 bodov môže získať :  {3,3,4,4} ...  4!</a:t>
            </a:r>
            <a:r>
              <a:rPr lang="sk-SK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(2! * 2!) = 6 </a:t>
            </a:r>
            <a:r>
              <a:rPr lang="sk-SK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spôsobov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                    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{2,4,4,4} ...  4!</a:t>
            </a:r>
            <a:r>
              <a:rPr lang="sk-SK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3! = 4 </a:t>
            </a:r>
            <a:r>
              <a:rPr lang="sk-SK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spôsoby</a:t>
            </a:r>
            <a:endParaRPr lang="sk-SK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15 bodov môže získať :  {3,4,4,4} ... 4!</a:t>
            </a:r>
            <a:r>
              <a:rPr lang="sk-SK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3! = 4 </a:t>
            </a:r>
            <a:r>
              <a:rPr lang="sk-SK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spôsoby</a:t>
            </a:r>
            <a:endParaRPr lang="sk-SK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16 bodov môže získať : {4,4,4,4} ...  4!</a:t>
            </a:r>
            <a:r>
              <a:rPr lang="sk-SK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4! = 1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spôsob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     ---------------------------------------------------------------</a:t>
            </a:r>
          </a:p>
          <a:p>
            <a:r>
              <a:rPr lang="en-US" dirty="0" smtClean="0"/>
              <a:t>     </a:t>
            </a:r>
            <a:r>
              <a:rPr lang="sk-SK" dirty="0" smtClean="0"/>
              <a:t>Študent</a:t>
            </a:r>
            <a:r>
              <a:rPr lang="sk-SK" baseline="0" dirty="0" smtClean="0"/>
              <a:t> môže urobiť skúšku (4 + 12+ 6 + 4 + 4 + 1) = 31 spôsobmi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8A25-2A58-4035-BADA-80D9F86402B3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2512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40853" indent="-240853">
              <a:buFont typeface="+mj-lt"/>
              <a:buAutoNum type="arabicPeriod"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8A25-2A58-4035-BADA-80D9F86402B3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48239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40853" indent="-240853">
              <a:buFont typeface="+mj-lt"/>
              <a:buAutoNum type="arabicPeriod"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8A25-2A58-4035-BADA-80D9F86402B3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0103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Počet</a:t>
            </a:r>
            <a:r>
              <a:rPr lang="sk-SK" baseline="0" dirty="0" smtClean="0"/>
              <a:t> možností pre 1. otázku: 20</a:t>
            </a:r>
          </a:p>
          <a:p>
            <a:pPr defTabSz="963412">
              <a:defRPr/>
            </a:pPr>
            <a:r>
              <a:rPr lang="sk-SK" dirty="0" smtClean="0"/>
              <a:t>Počet</a:t>
            </a:r>
            <a:r>
              <a:rPr lang="sk-SK" baseline="0" dirty="0" smtClean="0"/>
              <a:t> možností pre 2. otázku: 20, keďže druhé otázky nezávisia na prvých, tak počet možných rôznych testov s otázkami 1 a 2 je rovný 20*20, </a:t>
            </a:r>
            <a:r>
              <a:rPr lang="sk-SK" baseline="0" dirty="0" err="1" smtClean="0"/>
              <a:t>atď</a:t>
            </a:r>
            <a:endParaRPr lang="sk-SK" baseline="0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8A25-2A58-4035-BADA-80D9F86402B3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62705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8A25-2A58-4035-BADA-80D9F86402B3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03584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oznámok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40853" indent="-240853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sk-SK" sz="13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13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sk-SK" sz="1300" i="1" dirty="0">
                                  <a:latin typeface="Cambria Math"/>
                                </a:rPr>
                                <m:t>2</m:t>
                              </m:r>
                              <m:r>
                                <a:rPr lang="sk-SK" sz="1300" i="1" dirty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sk-SK" sz="1300" i="1" dirty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sk-SK" sz="13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3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300" i="1" dirty="0">
                            <a:latin typeface="Cambria Math"/>
                          </a:rPr>
                          <m:t>21!</m:t>
                        </m:r>
                      </m:num>
                      <m:den>
                        <m:r>
                          <a:rPr lang="en-US" sz="1300" i="1" dirty="0">
                            <a:latin typeface="Cambria Math"/>
                          </a:rPr>
                          <m:t>18!∗3!</m:t>
                        </m:r>
                      </m:den>
                    </m:f>
                  </m:oMath>
                </a14:m>
                <a:r>
                  <a:rPr lang="en-US" dirty="0" smtClean="0"/>
                  <a:t> =</a:t>
                </a:r>
                <a:r>
                  <a:rPr lang="en-US" baseline="0" dirty="0" smtClean="0"/>
                  <a:t> 1330</a:t>
                </a:r>
              </a:p>
              <a:p>
                <a:pPr marL="240853" indent="-240853" defTabSz="963412">
                  <a:buFont typeface="+mj-lt"/>
                  <a:buAutoNum type="arabicPeriod"/>
                  <a:defRPr/>
                </a:pPr>
                <a14:m>
                  <m:oMath xmlns:m="http://schemas.openxmlformats.org/officeDocument/2006/math">
                    <m:d>
                      <m:dPr>
                        <m:ctrlPr>
                          <a:rPr lang="sk-SK" sz="13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13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300" i="1" dirty="0">
                                  <a:latin typeface="Cambria Math"/>
                                </a:rPr>
                                <m:t>33</m:t>
                              </m:r>
                            </m:e>
                          </m:mr>
                          <m:mr>
                            <m:e>
                              <m:r>
                                <a:rPr lang="en-US" sz="1300" i="1" dirty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r>
                      <a:rPr lang="sk-SK" sz="13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3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300" i="1" dirty="0">
                            <a:latin typeface="Cambria Math"/>
                          </a:rPr>
                          <m:t>33!</m:t>
                        </m:r>
                      </m:num>
                      <m:den>
                        <m:r>
                          <a:rPr lang="en-US" sz="1300" i="1" dirty="0">
                            <a:latin typeface="Cambria Math"/>
                          </a:rPr>
                          <m:t>29!∗4!</m:t>
                        </m:r>
                      </m:den>
                    </m:f>
                  </m:oMath>
                </a14:m>
                <a:r>
                  <a:rPr lang="en-US" dirty="0" smtClean="0"/>
                  <a:t> =</a:t>
                </a:r>
                <a:r>
                  <a:rPr lang="en-US" baseline="0" dirty="0" smtClean="0"/>
                  <a:t> 40 920</a:t>
                </a:r>
              </a:p>
              <a:p>
                <a:pPr marL="240853" indent="-240853" defTabSz="963412">
                  <a:buFont typeface="+mj-lt"/>
                  <a:buAutoNum type="arabicPeriod"/>
                  <a:defRPr/>
                </a:pPr>
                <a14:m>
                  <m:oMath xmlns:m="http://schemas.openxmlformats.org/officeDocument/2006/math">
                    <m:d>
                      <m:dPr>
                        <m:ctrlPr>
                          <a:rPr lang="sk-SK" sz="13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13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300" i="1" dirty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1300" i="1" dirty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300" i="1" dirty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r>
                      <a:rPr lang="sk-SK" sz="13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3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300" i="1" dirty="0">
                            <a:latin typeface="Cambria Math"/>
                          </a:rPr>
                          <m:t>10!</m:t>
                        </m:r>
                      </m:num>
                      <m:den>
                        <m:r>
                          <a:rPr lang="en-US" sz="1300" i="1" dirty="0">
                            <a:latin typeface="Cambria Math"/>
                          </a:rPr>
                          <m:t>5</m:t>
                        </m:r>
                        <m:r>
                          <a:rPr lang="sk-SK" sz="1300" i="1" dirty="0">
                            <a:latin typeface="Cambria Math"/>
                          </a:rPr>
                          <m:t>!</m:t>
                        </m:r>
                        <m:r>
                          <a:rPr lang="en-US" sz="1300" i="1" dirty="0">
                            <a:latin typeface="Cambria Math"/>
                          </a:rPr>
                          <m:t>∗5!</m:t>
                        </m:r>
                      </m:den>
                    </m:f>
                  </m:oMath>
                </a14:m>
                <a:r>
                  <a:rPr lang="en-US" dirty="0" smtClean="0"/>
                  <a:t> =</a:t>
                </a:r>
                <a:r>
                  <a:rPr lang="en-US" baseline="0" dirty="0" smtClean="0"/>
                  <a:t> 252</a:t>
                </a:r>
                <a:endParaRPr lang="sk-SK" baseline="0" dirty="0" smtClean="0"/>
              </a:p>
            </p:txBody>
          </p:sp>
        </mc:Choice>
        <mc:Fallback xmlns="">
          <p:sp>
            <p:nvSpPr>
              <p:cNvPr id="3" name="Zástupný symbol poznámok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28600" indent="-228600">
                  <a:buFont typeface="+mj-lt"/>
                  <a:buAutoNum type="arabicPeriod"/>
                </a:pPr>
                <a:r>
                  <a:rPr lang="sk-SK" sz="120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(■8(</a:t>
                </a:r>
                <a:r>
                  <a:rPr lang="sk-SK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21@3))=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21!/(18!∗3!)</a:t>
                </a:r>
                <a:r>
                  <a:rPr lang="en-US" dirty="0" smtClean="0"/>
                  <a:t> =</a:t>
                </a:r>
                <a:r>
                  <a:rPr lang="en-US" baseline="0" dirty="0" smtClean="0"/>
                  <a:t> 1330</a:t>
                </a:r>
              </a:p>
              <a:p>
                <a:pPr marL="2286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r>
                  <a:rPr lang="sk-SK" sz="120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(■8(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33</a:t>
                </a:r>
                <a:r>
                  <a:rPr lang="sk-SK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@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4</a:t>
                </a:r>
                <a:r>
                  <a:rPr lang="sk-SK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))</a:t>
                </a:r>
                <a:r>
                  <a:rPr lang="sk-SK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=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33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!/(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29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!∗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4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!)</a:t>
                </a:r>
                <a:r>
                  <a:rPr lang="en-US" dirty="0" smtClean="0"/>
                  <a:t> =</a:t>
                </a:r>
                <a:r>
                  <a:rPr lang="en-US" baseline="0" dirty="0" smtClean="0"/>
                  <a:t> </a:t>
                </a:r>
                <a:r>
                  <a:rPr lang="en-US" baseline="0" dirty="0" smtClean="0"/>
                  <a:t>40 920</a:t>
                </a:r>
              </a:p>
              <a:p>
                <a:pPr marL="2286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r>
                  <a:rPr lang="sk-SK" sz="120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(■8(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10</a:t>
                </a:r>
                <a:r>
                  <a:rPr lang="sk-SK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@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5</a:t>
                </a:r>
                <a:r>
                  <a:rPr lang="sk-SK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))</a:t>
                </a:r>
                <a:r>
                  <a:rPr lang="sk-SK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=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10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!/(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5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∗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5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!)</a:t>
                </a:r>
                <a:r>
                  <a:rPr lang="en-US" dirty="0" smtClean="0"/>
                  <a:t> =</a:t>
                </a:r>
                <a:r>
                  <a:rPr lang="en-US" baseline="0" dirty="0" smtClean="0"/>
                  <a:t> </a:t>
                </a:r>
                <a:r>
                  <a:rPr lang="en-US" baseline="0" dirty="0" smtClean="0"/>
                  <a:t>252</a:t>
                </a:r>
                <a:endParaRPr lang="sk-SK" baseline="0" dirty="0" smtClean="0"/>
              </a:p>
              <a:p>
                <a:pPr marL="2286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r>
                  <a:rPr lang="sk-SK" sz="120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(■8(</a:t>
                </a:r>
                <a:r>
                  <a:rPr lang="sk-SK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5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@</a:t>
                </a:r>
                <a:r>
                  <a:rPr lang="sk-SK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3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))</a:t>
                </a:r>
                <a:r>
                  <a:rPr lang="sk-SK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=</a:t>
                </a:r>
                <a:r>
                  <a:rPr lang="sk-SK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5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!/(</a:t>
                </a:r>
                <a:r>
                  <a:rPr lang="sk-SK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2!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∗</a:t>
                </a:r>
                <a:r>
                  <a:rPr lang="sk-SK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3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!)</a:t>
                </a:r>
                <a:r>
                  <a:rPr lang="en-US" dirty="0" smtClean="0"/>
                  <a:t> =</a:t>
                </a:r>
                <a:r>
                  <a:rPr lang="en-US" baseline="0" dirty="0" smtClean="0"/>
                  <a:t> </a:t>
                </a:r>
                <a:r>
                  <a:rPr lang="sk-SK" baseline="0" dirty="0" smtClean="0"/>
                  <a:t>10</a:t>
                </a:r>
              </a:p>
              <a:p>
                <a:pPr marL="2286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lang="en-US" baseline="0" dirty="0" smtClean="0"/>
              </a:p>
              <a:p>
                <a:pPr marL="2286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lang="en-US" baseline="0" dirty="0" smtClean="0"/>
              </a:p>
              <a:p>
                <a:pPr marL="2286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lang="en-US" baseline="0" dirty="0" smtClean="0"/>
              </a:p>
              <a:p>
                <a:pPr marL="2286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lang="en-US" baseline="0" dirty="0" smtClean="0"/>
              </a:p>
              <a:p>
                <a:pPr marL="228600" indent="-228600">
                  <a:buFont typeface="+mj-lt"/>
                  <a:buAutoNum type="arabicPeriod"/>
                </a:pPr>
                <a:endParaRPr lang="en-US" baseline="0" dirty="0" smtClean="0"/>
              </a:p>
              <a:p>
                <a:pPr marL="228600" indent="-228600">
                  <a:buFont typeface="+mj-lt"/>
                  <a:buAutoNum type="arabicPeriod"/>
                </a:pPr>
                <a:endParaRPr lang="sk-SK" dirty="0"/>
              </a:p>
            </p:txBody>
          </p:sp>
        </mc:Fallback>
      </mc:AlternateContent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8A25-2A58-4035-BADA-80D9F86402B3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07138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40853" indent="-240853" defTabSz="963412">
              <a:buFont typeface="+mj-lt"/>
              <a:buAutoNum type="arabicPeriod"/>
              <a:defRPr/>
            </a:pPr>
            <a:r>
              <a:rPr lang="sk-SK" sz="1300" dirty="0"/>
              <a:t>9*10*10*10*10 = 90 000 (na prvom miest nesmie byť nula)</a:t>
            </a:r>
          </a:p>
          <a:p>
            <a:pPr marL="240853" indent="-240853" defTabSz="963412">
              <a:buFont typeface="+mj-lt"/>
              <a:buAutoNum type="arabicPeriod"/>
              <a:defRPr/>
            </a:pPr>
            <a:r>
              <a:rPr lang="en-US" sz="1300" dirty="0"/>
              <a:t> 5! =         120</a:t>
            </a:r>
            <a:endParaRPr lang="sk-SK" sz="1300" dirty="0"/>
          </a:p>
          <a:p>
            <a:pPr marL="240853" indent="-240853" defTabSz="963412">
              <a:buFont typeface="+mj-lt"/>
              <a:buAutoNum type="arabicPeriod"/>
              <a:defRPr/>
            </a:pPr>
            <a:r>
              <a:rPr lang="sk-SK" sz="1300" dirty="0"/>
              <a:t>4*4*3*2*1 = 96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8A25-2A58-4035-BADA-80D9F86402B3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1440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Možnosti:</a:t>
            </a:r>
          </a:p>
          <a:p>
            <a:pPr marL="240853" indent="-240853">
              <a:buAutoNum type="alphaLcParenR"/>
            </a:pPr>
            <a:r>
              <a:rPr lang="sk-SK" baseline="0" dirty="0" smtClean="0"/>
              <a:t>10 </a:t>
            </a:r>
            <a:r>
              <a:rPr lang="en-US" baseline="0" dirty="0" smtClean="0"/>
              <a:t>*</a:t>
            </a:r>
            <a:r>
              <a:rPr lang="sk-SK" baseline="0" dirty="0" smtClean="0"/>
              <a:t> 0,5 = 5 </a:t>
            </a:r>
          </a:p>
          <a:p>
            <a:r>
              <a:rPr lang="sk-SK" baseline="0" dirty="0" smtClean="0"/>
              <a:t> </a:t>
            </a:r>
            <a:r>
              <a:rPr lang="en-US" baseline="0" dirty="0" smtClean="0"/>
              <a:t>      </a:t>
            </a:r>
            <a:r>
              <a:rPr lang="sk-SK" baseline="0" dirty="0" smtClean="0"/>
              <a:t>5</a:t>
            </a:r>
            <a:r>
              <a:rPr lang="en-US" baseline="0" dirty="0" smtClean="0"/>
              <a:t> </a:t>
            </a:r>
            <a:r>
              <a:rPr lang="sk-SK" baseline="0" dirty="0" smtClean="0"/>
              <a:t>*</a:t>
            </a:r>
            <a:r>
              <a:rPr lang="en-US" baseline="0" dirty="0" smtClean="0"/>
              <a:t> </a:t>
            </a:r>
            <a:r>
              <a:rPr lang="sk-SK" baseline="0" dirty="0" smtClean="0"/>
              <a:t>1</a:t>
            </a:r>
            <a:r>
              <a:rPr lang="en-US" baseline="0" dirty="0" smtClean="0"/>
              <a:t>   = 5</a:t>
            </a:r>
          </a:p>
          <a:p>
            <a:pPr marL="240853" indent="-240853">
              <a:buFont typeface="+mj-lt"/>
              <a:buAutoNum type="alphaLcParenR" startAt="2"/>
            </a:pPr>
            <a:r>
              <a:rPr lang="en-US" baseline="0" dirty="0" smtClean="0"/>
              <a:t>4 * 1 + 2 * 0,5 = 5,                 3 * 1 + 4 * 0,5 = 5,               2 * 1 + 6 * 0,5 = 5,        1 * 1 + 8 * 0,5 = 5</a:t>
            </a:r>
          </a:p>
          <a:p>
            <a:pPr marL="240853" indent="-240853">
              <a:buAutoNum type="alphaLcParenR" startAt="2"/>
            </a:pPr>
            <a:r>
              <a:rPr lang="en-US" baseline="0" dirty="0" smtClean="0"/>
              <a:t>2 * 2 + 2 * 0,5 = 5,                 1 * 2 + 6 * 0,5 = 5</a:t>
            </a:r>
          </a:p>
          <a:p>
            <a:pPr marL="240853" indent="-240853">
              <a:buAutoNum type="alphaLcParenR" startAt="2"/>
            </a:pPr>
            <a:r>
              <a:rPr lang="en-US" baseline="0" dirty="0" smtClean="0"/>
              <a:t>1 * 2 + 2 * 1 + 2 * 0,5 = 5,      1 * 2 + 1 * 1 +4 * 0,5 = 5,</a:t>
            </a:r>
            <a:endParaRPr lang="sk-SK" baseline="0" dirty="0" smtClean="0"/>
          </a:p>
          <a:p>
            <a:r>
              <a:rPr lang="sk-SK" baseline="0" dirty="0" smtClean="0"/>
              <a:t>    	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8A25-2A58-4035-BADA-80D9F86402B3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627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8A25-2A58-4035-BADA-80D9F86402B3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6270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8A25-2A58-4035-BADA-80D9F86402B3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814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8A25-2A58-4035-BADA-80D9F86402B3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6005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8A25-2A58-4035-BADA-80D9F86402B3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1224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oznámok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40853" indent="-240853" defTabSz="963412">
                  <a:buFont typeface="+mj-lt"/>
                  <a:buAutoNum type="arabicPeriod"/>
                  <a:defRPr/>
                </a:pPr>
                <a:r>
                  <a:rPr lang="sk-SK" baseline="0" dirty="0" smtClean="0"/>
                  <a:t>Každá priamka je určená dvomi bodmi. Hľadáme počet rôznych dvojíc z 10, t.j.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k-SK" sz="13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13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300" i="1" dirty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1300" i="1" dirty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sk-SK" sz="1300" i="1" dirty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sk-SK" sz="13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3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300" i="1" dirty="0">
                            <a:latin typeface="Cambria Math"/>
                          </a:rPr>
                          <m:t>10!</m:t>
                        </m:r>
                      </m:num>
                      <m:den>
                        <m:r>
                          <a:rPr lang="sk-SK" sz="1300" i="1" dirty="0">
                            <a:latin typeface="Cambria Math"/>
                          </a:rPr>
                          <m:t>8!</m:t>
                        </m:r>
                        <m:r>
                          <a:rPr lang="en-US" sz="1300" i="1" dirty="0">
                            <a:latin typeface="Cambria Math"/>
                          </a:rPr>
                          <m:t>∗</m:t>
                        </m:r>
                        <m:r>
                          <a:rPr lang="sk-SK" sz="1300" i="1" dirty="0">
                            <a:latin typeface="Cambria Math"/>
                          </a:rPr>
                          <m:t>2</m:t>
                        </m:r>
                        <m:r>
                          <a:rPr lang="en-US" sz="1300" i="1" dirty="0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dirty="0" smtClean="0"/>
                  <a:t> =</a:t>
                </a:r>
                <a:r>
                  <a:rPr lang="en-US" baseline="0" dirty="0" smtClean="0"/>
                  <a:t> </a:t>
                </a:r>
                <a:r>
                  <a:rPr lang="sk-SK" baseline="0" dirty="0" smtClean="0"/>
                  <a:t>45</a:t>
                </a:r>
              </a:p>
              <a:p>
                <a:pPr marL="240853" indent="-240853" defTabSz="963412">
                  <a:buFont typeface="+mj-lt"/>
                  <a:buAutoNum type="arabicPeriod"/>
                  <a:defRPr/>
                </a:pPr>
                <a:r>
                  <a:rPr lang="sk-SK" baseline="0" noProof="0" dirty="0" smtClean="0"/>
                  <a:t>Každá priamka je určená dvomi bodmi. Vynecháme bod, ktorý leží na priamke (hľadáme počet rôznych dvojíc z 9) a pripočítame počet priamok, ktoré idú z vynechaného bodu k ostatným okrem dvoch tých, čo ležia s ním na priamke t.j.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k-SK" sz="13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13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sk-SK" sz="1300" i="1">
                                  <a:latin typeface="Cambria Math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sk-SK" sz="1300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sk-SK" sz="13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k-SK" sz="1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1300" i="1">
                            <a:latin typeface="Cambria Math"/>
                          </a:rPr>
                          <m:t>9!</m:t>
                        </m:r>
                      </m:num>
                      <m:den>
                        <m:r>
                          <a:rPr lang="sk-SK" sz="1300" i="1">
                            <a:latin typeface="Cambria Math"/>
                          </a:rPr>
                          <m:t>7!∗2!</m:t>
                        </m:r>
                      </m:den>
                    </m:f>
                  </m:oMath>
                </a14:m>
                <a:r>
                  <a:rPr lang="sk-SK" noProof="0" dirty="0" smtClean="0"/>
                  <a:t> + </a:t>
                </a:r>
                <a:r>
                  <a:rPr lang="en-US" noProof="0" dirty="0" smtClean="0"/>
                  <a:t>(10-1-2)</a:t>
                </a:r>
                <a:r>
                  <a:rPr lang="en-US" baseline="0" noProof="0" dirty="0" smtClean="0"/>
                  <a:t> </a:t>
                </a:r>
                <a:r>
                  <a:rPr lang="sk-SK" noProof="0" dirty="0" smtClean="0"/>
                  <a:t>=</a:t>
                </a:r>
                <a:r>
                  <a:rPr lang="sk-SK" baseline="0" noProof="0" dirty="0" smtClean="0"/>
                  <a:t> 36 + 7 = 43</a:t>
                </a:r>
                <a:endParaRPr lang="en-US" baseline="0" noProof="0" dirty="0" smtClean="0"/>
              </a:p>
              <a:p>
                <a:pPr marL="240853" indent="-240853" defTabSz="963412">
                  <a:buFont typeface="+mj-lt"/>
                  <a:buAutoNum type="arabicPeriod"/>
                  <a:defRPr/>
                </a:pPr>
                <a:r>
                  <a:rPr lang="sk-SK" baseline="0" noProof="0" dirty="0" smtClean="0"/>
                  <a:t>Každá priamka je určená dvomi bodmi. Vynecháme </a:t>
                </a:r>
                <a:r>
                  <a:rPr lang="en-US" baseline="0" noProof="0" dirty="0" smtClean="0"/>
                  <a:t>2 </a:t>
                </a:r>
                <a:r>
                  <a:rPr lang="sk-SK" baseline="0" noProof="0" dirty="0" smtClean="0"/>
                  <a:t>bod</a:t>
                </a:r>
                <a:r>
                  <a:rPr lang="en-US" baseline="0" noProof="0" dirty="0" smtClean="0"/>
                  <a:t>y</a:t>
                </a:r>
                <a:r>
                  <a:rPr lang="sk-SK" baseline="0" noProof="0" dirty="0" smtClean="0"/>
                  <a:t>, ktoré ležia na priamke (hľadáme počet rôznych dvojíc z </a:t>
                </a:r>
                <a:r>
                  <a:rPr lang="en-US" baseline="0" noProof="0" dirty="0" smtClean="0"/>
                  <a:t>8</a:t>
                </a:r>
                <a:r>
                  <a:rPr lang="sk-SK" baseline="0" noProof="0" dirty="0" smtClean="0"/>
                  <a:t>) a pripočítame počet priamok, ktoré idú z vynechaných dvoch bodov k ostatným okrem tých, čo ležia s ním na priamke t.j.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k-SK" sz="13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13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sk-SK" sz="1300" i="1">
                                  <a:latin typeface="Cambria Math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sk-SK" sz="1300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sk-SK" sz="13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k-SK" sz="1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1300" i="1">
                            <a:latin typeface="Cambria Math"/>
                          </a:rPr>
                          <m:t>8!</m:t>
                        </m:r>
                      </m:num>
                      <m:den>
                        <m:r>
                          <a:rPr lang="sk-SK" sz="1300" i="1">
                            <a:latin typeface="Cambria Math"/>
                          </a:rPr>
                          <m:t>6!∗2!</m:t>
                        </m:r>
                      </m:den>
                    </m:f>
                  </m:oMath>
                </a14:m>
                <a:r>
                  <a:rPr lang="sk-SK" noProof="0" dirty="0" smtClean="0"/>
                  <a:t> + 2*</a:t>
                </a:r>
                <a:r>
                  <a:rPr lang="en-US" noProof="0" dirty="0" smtClean="0"/>
                  <a:t>(10-</a:t>
                </a:r>
                <a:r>
                  <a:rPr lang="sk-SK" noProof="0" dirty="0" smtClean="0"/>
                  <a:t>2</a:t>
                </a:r>
                <a:r>
                  <a:rPr lang="en-US" noProof="0" dirty="0" smtClean="0"/>
                  <a:t>-2)</a:t>
                </a:r>
                <a:r>
                  <a:rPr lang="en-US" baseline="0" noProof="0" dirty="0" smtClean="0"/>
                  <a:t> </a:t>
                </a:r>
                <a:r>
                  <a:rPr lang="sk-SK" noProof="0" dirty="0" smtClean="0"/>
                  <a:t>=</a:t>
                </a:r>
                <a:r>
                  <a:rPr lang="sk-SK" baseline="0" noProof="0" dirty="0" smtClean="0"/>
                  <a:t> 28 + 2*6 = 40</a:t>
                </a:r>
              </a:p>
              <a:p>
                <a:pPr marL="240853" indent="-240853" defTabSz="963412">
                  <a:buFont typeface="+mj-lt"/>
                  <a:buAutoNum type="arabicPeriod"/>
                  <a:defRPr/>
                </a:pPr>
                <a:r>
                  <a:rPr lang="sk-SK" baseline="0" dirty="0" smtClean="0"/>
                  <a:t>Každý trojuholník je určený tromi bodmi. Hľadáme počet rôznych trojíc z 10, t.j.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3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300" i="1" dirty="0">
                            <a:latin typeface="Cambria Math"/>
                          </a:rPr>
                          <m:t>10!</m:t>
                        </m:r>
                      </m:num>
                      <m:den>
                        <m:r>
                          <a:rPr lang="sk-SK" sz="1300" i="1" dirty="0">
                            <a:latin typeface="Cambria Math"/>
                          </a:rPr>
                          <m:t>7!</m:t>
                        </m:r>
                        <m:r>
                          <a:rPr lang="en-US" sz="1300" i="1" dirty="0">
                            <a:latin typeface="Cambria Math"/>
                          </a:rPr>
                          <m:t>∗</m:t>
                        </m:r>
                        <m:r>
                          <a:rPr lang="sk-SK" sz="1300" i="1" dirty="0">
                            <a:latin typeface="Cambria Math"/>
                          </a:rPr>
                          <m:t>3</m:t>
                        </m:r>
                        <m:r>
                          <a:rPr lang="en-US" sz="1300" i="1" dirty="0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sk-SK" baseline="0" dirty="0" smtClean="0"/>
                  <a:t>= </a:t>
                </a:r>
                <a:r>
                  <a:rPr lang="sk-SK" dirty="0" smtClean="0"/>
                  <a:t>120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oznámok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286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r>
                  <a:rPr lang="sk-SK" baseline="0" dirty="0" smtClean="0"/>
                  <a:t>Každá priamka je určená dvomi bodmi. Hľadáme počet rôznych dvojíc z 10, t.j. </a:t>
                </a:r>
                <a:r>
                  <a:rPr lang="sk-SK" sz="120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(■8(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10@</a:t>
                </a:r>
                <a:r>
                  <a:rPr lang="sk-SK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2))=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10!/(</a:t>
                </a:r>
                <a:r>
                  <a:rPr lang="sk-SK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8!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∗</a:t>
                </a:r>
                <a:r>
                  <a:rPr lang="sk-SK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2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!)</a:t>
                </a:r>
                <a:r>
                  <a:rPr lang="en-US" dirty="0" smtClean="0"/>
                  <a:t> =</a:t>
                </a:r>
                <a:r>
                  <a:rPr lang="en-US" baseline="0" dirty="0" smtClean="0"/>
                  <a:t> </a:t>
                </a:r>
                <a:r>
                  <a:rPr lang="sk-SK" baseline="0" dirty="0" smtClean="0"/>
                  <a:t>45</a:t>
                </a:r>
              </a:p>
              <a:p>
                <a:pPr marL="2286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r>
                  <a:rPr lang="sk-SK" baseline="0" noProof="0" dirty="0" smtClean="0"/>
                  <a:t>Každá priamka je určená dvomi bodmi. Vynecháme bod, ktorý leží na priamke (hľadáme počet rôznych dvojíc z 9) a pripočítame počet priamok, ktoré idú z vynechaného bodu k ostatným okrem dvoch tých, čo ležia s ním na priamke t.j. </a:t>
                </a:r>
                <a:r>
                  <a:rPr lang="sk-SK" sz="1200" i="0" kern="1200" noProof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(■8(</a:t>
                </a:r>
                <a:r>
                  <a:rPr lang="sk-SK" sz="1200" b="0" i="0" kern="1200" noProof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9@2))=9!/(7!∗2!)</a:t>
                </a:r>
                <a:r>
                  <a:rPr lang="sk-SK" noProof="0" dirty="0" smtClean="0"/>
                  <a:t> + </a:t>
                </a:r>
                <a:r>
                  <a:rPr lang="en-US" noProof="0" dirty="0" smtClean="0"/>
                  <a:t>(10-1-2)</a:t>
                </a:r>
                <a:r>
                  <a:rPr lang="en-US" baseline="0" noProof="0" dirty="0" smtClean="0"/>
                  <a:t> </a:t>
                </a:r>
                <a:r>
                  <a:rPr lang="sk-SK" noProof="0" dirty="0" smtClean="0"/>
                  <a:t>=</a:t>
                </a:r>
                <a:r>
                  <a:rPr lang="sk-SK" baseline="0" noProof="0" dirty="0" smtClean="0"/>
                  <a:t> 36 + 7 = 43</a:t>
                </a:r>
                <a:endParaRPr lang="en-US" baseline="0" noProof="0" dirty="0" smtClean="0"/>
              </a:p>
              <a:p>
                <a:pPr marL="2286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r>
                  <a:rPr lang="sk-SK" baseline="0" noProof="0" dirty="0" smtClean="0"/>
                  <a:t>Každá priamka je určená dvomi bodmi. Vynecháme </a:t>
                </a:r>
                <a:r>
                  <a:rPr lang="en-US" baseline="0" noProof="0" dirty="0" smtClean="0"/>
                  <a:t>2 </a:t>
                </a:r>
                <a:r>
                  <a:rPr lang="sk-SK" baseline="0" noProof="0" dirty="0" smtClean="0"/>
                  <a:t>bod</a:t>
                </a:r>
                <a:r>
                  <a:rPr lang="en-US" baseline="0" noProof="0" dirty="0" smtClean="0"/>
                  <a:t>y</a:t>
                </a:r>
                <a:r>
                  <a:rPr lang="sk-SK" baseline="0" noProof="0" dirty="0" smtClean="0"/>
                  <a:t>, ktorý lež</a:t>
                </a:r>
                <a:r>
                  <a:rPr lang="en-US" baseline="0" noProof="0" dirty="0" err="1" smtClean="0"/>
                  <a:t>ia</a:t>
                </a:r>
                <a:r>
                  <a:rPr lang="sk-SK" baseline="0" noProof="0" dirty="0" smtClean="0"/>
                  <a:t> na priamke (hľadáme počet rôznych dvojíc z </a:t>
                </a:r>
                <a:r>
                  <a:rPr lang="en-US" baseline="0" noProof="0" dirty="0" smtClean="0"/>
                  <a:t>8</a:t>
                </a:r>
                <a:r>
                  <a:rPr lang="sk-SK" baseline="0" noProof="0" dirty="0" smtClean="0"/>
                  <a:t>) a pripočítame počet priamok, ktoré idú z vynechaných dvoch bodov k ostatným okrem tých, čo ležia s ním na priamke t.j. </a:t>
                </a:r>
                <a:r>
                  <a:rPr lang="sk-SK" sz="1200" i="0" kern="1200" noProof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(■8(</a:t>
                </a:r>
                <a:r>
                  <a:rPr lang="sk-SK" sz="1200" b="0" i="0" kern="1200" noProof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8@2))=8!/(6!∗2!)</a:t>
                </a:r>
                <a:r>
                  <a:rPr lang="sk-SK" noProof="0" dirty="0" smtClean="0"/>
                  <a:t> + 2*</a:t>
                </a:r>
                <a:r>
                  <a:rPr lang="en-US" noProof="0" dirty="0" smtClean="0"/>
                  <a:t>(10-</a:t>
                </a:r>
                <a:r>
                  <a:rPr lang="sk-SK" noProof="0" dirty="0" smtClean="0"/>
                  <a:t>2</a:t>
                </a:r>
                <a:r>
                  <a:rPr lang="en-US" noProof="0" dirty="0" smtClean="0"/>
                  <a:t>-2)</a:t>
                </a:r>
                <a:r>
                  <a:rPr lang="en-US" baseline="0" noProof="0" dirty="0" smtClean="0"/>
                  <a:t> </a:t>
                </a:r>
                <a:r>
                  <a:rPr lang="sk-SK" noProof="0" dirty="0" smtClean="0"/>
                  <a:t>=</a:t>
                </a:r>
                <a:r>
                  <a:rPr lang="sk-SK" baseline="0" noProof="0" dirty="0" smtClean="0"/>
                  <a:t> 28 + 2*6 = 40</a:t>
                </a:r>
              </a:p>
              <a:p>
                <a:pPr marL="2286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r>
                  <a:rPr lang="sk-SK" baseline="0" dirty="0" smtClean="0"/>
                  <a:t>Každý trojuholník je určený tromi bodmi. Hľadáme počet rôznych trojíc z 10, t.j. </a:t>
                </a:r>
                <a:r>
                  <a:rPr lang="en-US" i="0" smtClean="0">
                    <a:latin typeface="Cambria Math"/>
                  </a:rPr>
                  <a:t>(</a:t>
                </a:r>
                <a:r>
                  <a:rPr lang="en-US" i="0">
                    <a:latin typeface="Cambria Math"/>
                  </a:rPr>
                  <a:t>■8(</a:t>
                </a:r>
                <a:r>
                  <a:rPr lang="en-US" i="0">
                    <a:latin typeface="Cambria Math" panose="02040503050406030204" pitchFamily="18" charset="0"/>
                  </a:rPr>
                  <a:t>10</a:t>
                </a:r>
                <a:r>
                  <a:rPr lang="en-US" i="0">
                    <a:latin typeface="Cambria Math"/>
                  </a:rPr>
                  <a:t>@</a:t>
                </a:r>
                <a:r>
                  <a:rPr lang="en-US" i="0">
                    <a:latin typeface="Cambria Math" panose="02040503050406030204" pitchFamily="18" charset="0"/>
                  </a:rPr>
                  <a:t>3</a:t>
                </a:r>
                <a:r>
                  <a:rPr lang="en-US" i="0">
                    <a:latin typeface="Cambria Math"/>
                  </a:rPr>
                  <a:t>))</a:t>
                </a:r>
                <a:r>
                  <a:rPr lang="en-US" dirty="0"/>
                  <a:t> </a:t>
                </a:r>
                <a:r>
                  <a:rPr lang="en-US" dirty="0" smtClean="0"/>
                  <a:t>= 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10!/(</a:t>
                </a:r>
                <a:r>
                  <a:rPr lang="sk-SK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7!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∗</a:t>
                </a:r>
                <a:r>
                  <a:rPr lang="sk-SK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3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!)</a:t>
                </a:r>
                <a:r>
                  <a:rPr lang="en-US" dirty="0" smtClean="0"/>
                  <a:t> </a:t>
                </a:r>
                <a:r>
                  <a:rPr lang="sk-SK" baseline="0" dirty="0" smtClean="0"/>
                  <a:t>= </a:t>
                </a:r>
                <a:r>
                  <a:rPr lang="sk-SK" dirty="0" smtClean="0"/>
                  <a:t>120</a:t>
                </a:r>
                <a:endParaRPr lang="en-US" dirty="0"/>
              </a:p>
            </p:txBody>
          </p:sp>
        </mc:Fallback>
      </mc:AlternateContent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8A25-2A58-4035-BADA-80D9F86402B3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6934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40853" indent="-240853" defTabSz="963412">
              <a:buFont typeface="+mj-lt"/>
              <a:buAutoNum type="arabicPeriod"/>
              <a:defRPr/>
            </a:pPr>
            <a:r>
              <a:rPr lang="en-US" dirty="0" smtClean="0"/>
              <a:t>a) </a:t>
            </a:r>
            <a:r>
              <a:rPr lang="sk-SK" dirty="0" smtClean="0"/>
              <a:t>9</a:t>
            </a:r>
            <a:r>
              <a:rPr lang="en-US" dirty="0" smtClean="0"/>
              <a:t>*10*10*10*10*10=</a:t>
            </a:r>
            <a:r>
              <a:rPr lang="sk-SK" dirty="0" smtClean="0"/>
              <a:t> </a:t>
            </a:r>
            <a:r>
              <a:rPr lang="en-US" dirty="0" smtClean="0"/>
              <a:t>900 000                          b) 9*9*8*7*6*5 =139 080</a:t>
            </a:r>
          </a:p>
          <a:p>
            <a:pPr marL="240853" indent="-240853" defTabSz="963412">
              <a:buFont typeface="+mj-lt"/>
              <a:buAutoNum type="arabicPeriod"/>
              <a:defRPr/>
            </a:pPr>
            <a:r>
              <a:rPr lang="en-US" dirty="0" smtClean="0"/>
              <a:t>a) 9*10*10*10*10</a:t>
            </a:r>
            <a:r>
              <a:rPr lang="sk-SK" dirty="0" smtClean="0"/>
              <a:t>*5  </a:t>
            </a:r>
            <a:r>
              <a:rPr lang="en-US" dirty="0" smtClean="0"/>
              <a:t>=</a:t>
            </a:r>
            <a:r>
              <a:rPr lang="sk-SK" dirty="0" smtClean="0"/>
              <a:t> </a:t>
            </a:r>
            <a:r>
              <a:rPr lang="en-US" dirty="0" smtClean="0"/>
              <a:t>900</a:t>
            </a:r>
            <a:r>
              <a:rPr lang="en-US" baseline="0" dirty="0" smtClean="0"/>
              <a:t> 000/2=450 000       b) 9*8*7*6*5 </a:t>
            </a:r>
            <a:r>
              <a:rPr lang="sk-SK" baseline="0" dirty="0" smtClean="0"/>
              <a:t>*1</a:t>
            </a:r>
            <a:r>
              <a:rPr lang="en-US" baseline="0" dirty="0" smtClean="0"/>
              <a:t>  (</a:t>
            </a:r>
            <a:r>
              <a:rPr lang="sk-SK" baseline="0" dirty="0" smtClean="0"/>
              <a:t>končiace na </a:t>
            </a:r>
            <a:r>
              <a:rPr lang="en-US" baseline="0" dirty="0" smtClean="0"/>
              <a:t>0)</a:t>
            </a:r>
            <a:r>
              <a:rPr lang="sk-SK" baseline="0" dirty="0" smtClean="0"/>
              <a:t> + 8*8*7*6*5*4 (končiace na 2,4,6,8)</a:t>
            </a:r>
          </a:p>
          <a:p>
            <a:pPr marL="240853" indent="-240853" defTabSz="963412">
              <a:buFont typeface="+mj-lt"/>
              <a:buAutoNum type="arabicPeriod"/>
              <a:defRPr/>
            </a:pPr>
            <a:r>
              <a:rPr lang="en-US" dirty="0" smtClean="0"/>
              <a:t>a) 9*10*10*10*</a:t>
            </a:r>
            <a:r>
              <a:rPr lang="sk-SK" dirty="0" smtClean="0"/>
              <a:t>2*1    </a:t>
            </a:r>
            <a:r>
              <a:rPr lang="en-US" dirty="0" smtClean="0"/>
              <a:t>=</a:t>
            </a:r>
            <a:r>
              <a:rPr lang="sk-SK" dirty="0" smtClean="0"/>
              <a:t> 18 000</a:t>
            </a:r>
            <a:r>
              <a:rPr lang="en-US" baseline="0" dirty="0" smtClean="0"/>
              <a:t>                           b) 8*7*6*5*1*1   (</a:t>
            </a:r>
            <a:r>
              <a:rPr lang="sk-SK" baseline="0" noProof="0" dirty="0" smtClean="0"/>
              <a:t>nemôže </a:t>
            </a:r>
            <a:r>
              <a:rPr lang="sk-SK" baseline="0" dirty="0" smtClean="0"/>
              <a:t>končiť na 00, lebo sa opakujú</a:t>
            </a:r>
            <a:r>
              <a:rPr lang="en-US" baseline="0" dirty="0" smtClean="0"/>
              <a:t>)</a:t>
            </a:r>
            <a:endParaRPr lang="sk-SK" baseline="0" dirty="0" smtClean="0"/>
          </a:p>
          <a:p>
            <a:pPr marL="240853" indent="-240853" defTabSz="963412">
              <a:buFont typeface="+mj-lt"/>
              <a:buAutoNum type="arabicPeriod"/>
              <a:defRPr/>
            </a:pPr>
            <a:r>
              <a:rPr lang="sk-SK" baseline="0" dirty="0" smtClean="0"/>
              <a:t>a) 9*10*10*10*4        = 36 000 (končia 00,25,50,75, potom už iba 4 voľné pozície cifier)</a:t>
            </a:r>
          </a:p>
          <a:p>
            <a:pPr marL="0" marR="0" indent="0" algn="l" defTabSz="9634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baseline="0" dirty="0" smtClean="0"/>
              <a:t>      b) (končiace na 50) +(končiace na 25,75)</a:t>
            </a:r>
            <a:r>
              <a:rPr lang="en-US" baseline="0" dirty="0" smtClean="0"/>
              <a:t> = 8*7*6*5  + 2*(7*7*6*5) = 7*6*5*(8+2*7)</a:t>
            </a:r>
            <a:endParaRPr lang="sk-SK" baseline="0" dirty="0" smtClean="0"/>
          </a:p>
          <a:p>
            <a:pPr marL="0" indent="0" defTabSz="963412">
              <a:buFontTx/>
              <a:buNone/>
              <a:defRPr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8A25-2A58-4035-BADA-80D9F86402B3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0796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oznámok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40853" indent="-240853">
                  <a:buFont typeface="+mj-lt"/>
                  <a:buAutoNum type="arabicPeriod"/>
                </a:pPr>
                <a:r>
                  <a:rPr lang="sk-SK" sz="1300" dirty="0" smtClean="0"/>
                  <a:t>2*2*2*2*2*2 = 2</a:t>
                </a:r>
                <a:r>
                  <a:rPr lang="en-US" sz="1300" dirty="0" smtClean="0"/>
                  <a:t>^6 = 64</a:t>
                </a:r>
              </a:p>
              <a:p>
                <a:pPr marL="240853" indent="-240853">
                  <a:buFont typeface="+mj-lt"/>
                  <a:buAutoNum type="arabicPeriod"/>
                </a:pPr>
                <a:r>
                  <a:rPr lang="en-US" sz="1300" dirty="0" smtClean="0"/>
                  <a:t>2*(2*2*2) = 16</a:t>
                </a:r>
              </a:p>
              <a:p>
                <a:pPr marL="240853" indent="-240853">
                  <a:buFont typeface="+mj-lt"/>
                  <a:buAutoNum type="arabicPeriod"/>
                </a:pPr>
                <a:r>
                  <a:rPr lang="sk-SK" sz="1300" dirty="0" smtClean="0"/>
                  <a:t>11</a:t>
                </a:r>
                <a:r>
                  <a:rPr lang="en-US" sz="1300" dirty="0"/>
                  <a:t>!/4! = 1 663 200  (=11!/(11-4</a:t>
                </a:r>
                <a:r>
                  <a:rPr lang="en-US" sz="1300" dirty="0" smtClean="0"/>
                  <a:t>)!)</a:t>
                </a:r>
              </a:p>
              <a:p>
                <a:pPr marL="240853" indent="-240853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sk-SK" sz="13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13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sk-SK" sz="1300" b="0" i="0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sk-SK" sz="1300" b="0" i="0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US" sz="13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3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300" b="0" i="0" smtClean="0">
                            <a:latin typeface="Cambria Math"/>
                          </a:rPr>
                          <m:t>4!</m:t>
                        </m:r>
                      </m:num>
                      <m:den>
                        <m:r>
                          <a:rPr lang="en-US" sz="1300" b="0" i="0" smtClean="0">
                            <a:latin typeface="Cambria Math"/>
                          </a:rPr>
                          <m:t>3!∗1!</m:t>
                        </m:r>
                      </m:den>
                    </m:f>
                    <m:r>
                      <a:rPr lang="en-US" sz="1300" b="0" i="0" smtClean="0">
                        <a:latin typeface="Cambria Math"/>
                      </a:rPr>
                      <m:t>=4</m:t>
                    </m:r>
                  </m:oMath>
                </a14:m>
                <a:endParaRPr lang="en-US" sz="1300" b="0" i="0" dirty="0" smtClean="0"/>
              </a:p>
              <a:p>
                <a:pPr marL="240853" indent="-240853">
                  <a:buFont typeface="+mj-lt"/>
                  <a:buAutoNum type="arabicPeriod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sk-SK" sz="1200" b="0" i="1" kern="12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sk-SK" sz="1200" b="0" i="0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c</m:t>
                        </m:r>
                      </m:e>
                      <m:sub>
                        <m:r>
                          <a:rPr lang="sk-SK" sz="1200" b="0" i="0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b>
                      <m:sup>
                        <m:r>
                          <a:rPr lang="en-US" sz="1200" b="0" i="0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lang="sk-SK" sz="1200" b="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lang="sk-SK" sz="1200" b="0" i="0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e>
                    </m:d>
                    <m:r>
                      <a:rPr lang="sk-SK" sz="1200" b="0" i="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ctrlPr>
                          <a:rPr lang="sk-SK" sz="1200" b="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1200" b="0" i="1" kern="12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mPr>
                          <m:mr>
                            <m:e>
                              <m:r>
                                <a:rPr lang="sk-SK" sz="1200" b="0" i="0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4+3−1</m:t>
                              </m:r>
                            </m:e>
                          </m:mr>
                          <m:mr>
                            <m:e>
                              <m:r>
                                <a:rPr lang="sk-SK" sz="1200" b="0" i="0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sk-SK" sz="1200" b="0" i="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lang="sk-SK" sz="1200" b="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sk-SK" sz="1200" b="0" i="0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  <m:r>
                          <a:rPr lang="en-US" sz="1200" b="0" i="0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!</m:t>
                        </m:r>
                      </m:num>
                      <m:den>
                        <m:r>
                          <a:rPr lang="sk-SK" sz="1200" b="0" i="0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3!3!</m:t>
                        </m:r>
                      </m:den>
                    </m:f>
                    <m:r>
                      <a:rPr lang="sk-SK" sz="1200" b="0" i="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=20</m:t>
                    </m:r>
                  </m:oMath>
                </a14:m>
                <a:r>
                  <a:rPr lang="en-US" sz="1300" b="0" i="0" dirty="0" smtClean="0"/>
                  <a:t>  (</a:t>
                </a:r>
                <a:r>
                  <a:rPr lang="pl-PL" sz="1300" b="0" i="0" dirty="0" smtClean="0"/>
                  <a:t>Kombinácia k-tej triedy s opakovaním z n prvkov</a:t>
                </a:r>
                <a:r>
                  <a:rPr lang="en-US" sz="1300" b="0" i="0" dirty="0" smtClean="0"/>
                  <a:t>)</a:t>
                </a:r>
              </a:p>
              <a:p>
                <a:pPr marL="240853" marR="0" indent="-24085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sk-SK" sz="1200" b="0" i="1" kern="12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sk-SK" sz="1200" b="0" i="0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c</m:t>
                        </m:r>
                      </m:e>
                      <m:sub>
                        <m:r>
                          <a:rPr lang="sk-SK" sz="1200" b="0" i="0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b>
                      <m:sup>
                        <m:r>
                          <a:rPr lang="en-US" sz="1200" b="0" i="0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lang="sk-SK" sz="1200" b="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lang="sk-SK" sz="1200" b="0" i="0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e>
                    </m:d>
                    <m:r>
                      <a:rPr lang="sk-SK" sz="1200" b="0" i="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ctrlPr>
                          <a:rPr lang="sk-SK" sz="1200" b="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1200" b="0" i="1" kern="12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mPr>
                          <m:mr>
                            <m:e>
                              <m:r>
                                <a:rPr lang="sk-SK" sz="1200" b="0" i="0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3+4−1</m:t>
                              </m:r>
                            </m:e>
                          </m:mr>
                          <m:mr>
                            <m:e>
                              <m:r>
                                <a:rPr lang="sk-SK" sz="1200" b="0" i="0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r>
                      <a:rPr lang="sk-SK" sz="1200" b="0" i="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lang="sk-SK" sz="1200" b="0" i="1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sk-SK" sz="1200" b="0" i="0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  <m:r>
                          <a:rPr lang="en-US" sz="1200" b="0" i="0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!</m:t>
                        </m:r>
                      </m:num>
                      <m:den>
                        <m:r>
                          <a:rPr lang="sk-SK" sz="1200" b="0" i="0" kern="1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4!2!</m:t>
                        </m:r>
                      </m:den>
                    </m:f>
                    <m:r>
                      <a:rPr lang="sk-SK" sz="1200" b="0" i="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=15</m:t>
                    </m:r>
                  </m:oMath>
                </a14:m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 </a:t>
                </a:r>
                <a:r>
                  <a:rPr lang="en-US" sz="1200" b="0" i="0" dirty="0" smtClean="0"/>
                  <a:t>(</a:t>
                </a:r>
                <a:r>
                  <a:rPr lang="pl-PL" sz="1200" b="0" i="0" dirty="0" smtClean="0"/>
                  <a:t>Kombinácia k-tej triedy s opakovaním z </a:t>
                </a:r>
                <a:r>
                  <a:rPr lang="pl-PL" sz="1200" b="0" i="1" dirty="0" smtClean="0"/>
                  <a:t>n</a:t>
                </a:r>
                <a:r>
                  <a:rPr lang="pl-PL" sz="1200" b="0" i="0" dirty="0" smtClean="0"/>
                  <a:t> prvkov</a:t>
                </a:r>
                <a:r>
                  <a:rPr lang="en-US" sz="1200" b="0" i="0" dirty="0" smtClean="0"/>
                  <a:t>)</a:t>
                </a:r>
                <a:endParaRPr lang="sk-SK" sz="1200" b="0" i="0" dirty="0" smtClean="0"/>
              </a:p>
              <a:p>
                <a:pPr marL="240853" marR="0" indent="-24085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14:m>
                  <m:oMath xmlns:m="http://schemas.openxmlformats.org/officeDocument/2006/math">
                    <m:d>
                      <m:dPr>
                        <m:ctrlPr>
                          <a:rPr lang="sk-SK" sz="13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13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sk-SK" sz="1300" i="0" dirty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sk-SK" sz="1300" i="0" dirty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sk-SK" sz="1300" i="0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3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1300" i="0" dirty="0">
                            <a:latin typeface="Cambria Math"/>
                          </a:rPr>
                          <m:t>5</m:t>
                        </m:r>
                        <m:r>
                          <a:rPr lang="en-US" sz="1300" i="0" dirty="0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sk-SK" sz="1300" i="0" dirty="0">
                            <a:latin typeface="Cambria Math"/>
                          </a:rPr>
                          <m:t>2!</m:t>
                        </m:r>
                        <m:r>
                          <a:rPr lang="en-US" sz="1300" i="0" dirty="0">
                            <a:latin typeface="Cambria Math"/>
                          </a:rPr>
                          <m:t>∗</m:t>
                        </m:r>
                        <m:r>
                          <a:rPr lang="sk-SK" sz="1300" i="0" dirty="0">
                            <a:latin typeface="Cambria Math"/>
                          </a:rPr>
                          <m:t>3</m:t>
                        </m:r>
                        <m:r>
                          <a:rPr lang="en-US" sz="1300" i="0" dirty="0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1400" i="0" dirty="0" smtClean="0"/>
                  <a:t> =</a:t>
                </a:r>
                <a:r>
                  <a:rPr lang="en-US" sz="1400" i="0" baseline="0" dirty="0" smtClean="0"/>
                  <a:t> </a:t>
                </a:r>
                <a:r>
                  <a:rPr lang="sk-SK" sz="1400" i="0" baseline="0" dirty="0" smtClean="0"/>
                  <a:t>10</a:t>
                </a:r>
                <a:endParaRPr lang="en-US" sz="1400" i="0" baseline="0" dirty="0" smtClean="0"/>
              </a:p>
              <a:p>
                <a:pPr marL="240853" marR="0" indent="-24085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lang="sk-SK" sz="1300" b="0" i="0" dirty="0"/>
              </a:p>
              <a:p>
                <a:pPr marL="0" indent="0">
                  <a:buFont typeface="+mj-lt"/>
                  <a:buNone/>
                </a:pPr>
                <a:endParaRPr lang="sk-SK" dirty="0"/>
              </a:p>
            </p:txBody>
          </p:sp>
        </mc:Choice>
        <mc:Fallback xmlns="">
          <p:sp>
            <p:nvSpPr>
              <p:cNvPr id="3" name="Zástupný symbol poznámok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40853" indent="-240853">
                  <a:buFont typeface="+mj-lt"/>
                  <a:buAutoNum type="arabicPeriod"/>
                </a:pPr>
                <a:r>
                  <a:rPr lang="sk-SK" sz="1300" dirty="0" smtClean="0"/>
                  <a:t>2*2*2*2*2*2 = 2</a:t>
                </a:r>
                <a:r>
                  <a:rPr lang="en-US" sz="1300" dirty="0" smtClean="0"/>
                  <a:t>^6 = 64</a:t>
                </a:r>
              </a:p>
              <a:p>
                <a:pPr marL="240853" indent="-240853">
                  <a:buFont typeface="+mj-lt"/>
                  <a:buAutoNum type="arabicPeriod"/>
                </a:pPr>
                <a:r>
                  <a:rPr lang="en-US" sz="1300" dirty="0" smtClean="0"/>
                  <a:t>2*(2*2*2) = 16</a:t>
                </a:r>
              </a:p>
              <a:p>
                <a:pPr marL="240853" indent="-240853">
                  <a:buFont typeface="+mj-lt"/>
                  <a:buAutoNum type="arabicPeriod"/>
                </a:pPr>
                <a:r>
                  <a:rPr lang="sk-SK" sz="1300" dirty="0" smtClean="0"/>
                  <a:t>11</a:t>
                </a:r>
                <a:r>
                  <a:rPr lang="en-US" sz="1300" dirty="0"/>
                  <a:t>!/4! </a:t>
                </a:r>
                <a:r>
                  <a:rPr lang="en-US" sz="1300" dirty="0"/>
                  <a:t>= 1 663 200  (=11!/(11-4</a:t>
                </a:r>
                <a:r>
                  <a:rPr lang="en-US" sz="1300" dirty="0" smtClean="0"/>
                  <a:t>)!)</a:t>
                </a:r>
              </a:p>
              <a:p>
                <a:pPr marL="240853" indent="-240853">
                  <a:buFont typeface="+mj-lt"/>
                  <a:buAutoNum type="arabicPeriod"/>
                </a:pPr>
                <a:r>
                  <a:rPr lang="sk-SK" sz="1300" i="0" smtClean="0">
                    <a:latin typeface="Cambria Math"/>
                  </a:rPr>
                  <a:t>(■8(</a:t>
                </a:r>
                <a:r>
                  <a:rPr lang="sk-SK" sz="1300" b="0" i="0" smtClean="0">
                    <a:latin typeface="Cambria Math"/>
                  </a:rPr>
                  <a:t>4@3))</a:t>
                </a:r>
                <a:r>
                  <a:rPr lang="en-US" sz="1300" b="0" i="0" smtClean="0">
                    <a:latin typeface="Cambria Math"/>
                  </a:rPr>
                  <a:t>=4!/(3!∗1!)=4</a:t>
                </a:r>
                <a:endParaRPr lang="en-US" sz="1300" b="0" i="0" dirty="0" smtClean="0"/>
              </a:p>
              <a:p>
                <a:pPr marL="240853" indent="-240853">
                  <a:buFont typeface="+mj-lt"/>
                  <a:buAutoNum type="arabicPeriod"/>
                </a:pPr>
                <a:r>
                  <a:rPr lang="sk-SK" sz="1200" b="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</a:t>
                </a:r>
                <a:r>
                  <a:rPr lang="sk-SK" sz="1200" b="0" i="0" kern="120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_</a:t>
                </a:r>
                <a:r>
                  <a:rPr lang="sk-SK" sz="1200" b="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3^</a:t>
                </a:r>
                <a:r>
                  <a:rPr lang="en-US" sz="1200" b="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′</a:t>
                </a:r>
                <a:r>
                  <a:rPr lang="sk-SK" sz="1200" b="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(4)=(■8(4+3−1@3))=6</a:t>
                </a:r>
                <a:r>
                  <a:rPr lang="en-US" sz="1200" b="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!</a:t>
                </a:r>
                <a:r>
                  <a:rPr lang="sk-SK" sz="1200" b="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/3!3!=20</a:t>
                </a:r>
                <a:r>
                  <a:rPr lang="en-US" sz="1300" b="0" i="0" dirty="0" smtClean="0"/>
                  <a:t>  (</a:t>
                </a:r>
                <a:r>
                  <a:rPr lang="pl-PL" sz="1300" b="0" i="0" dirty="0" smtClean="0"/>
                  <a:t>Kombinácia </a:t>
                </a:r>
                <a:r>
                  <a:rPr lang="pl-PL" sz="1300" b="0" i="1" dirty="0" smtClean="0"/>
                  <a:t>k</a:t>
                </a:r>
                <a:r>
                  <a:rPr lang="pl-PL" sz="1300" b="0" i="0" dirty="0" smtClean="0"/>
                  <a:t>-tej triedy s opakovaním z </a:t>
                </a:r>
                <a:r>
                  <a:rPr lang="pl-PL" sz="1300" b="0" i="1" dirty="0" smtClean="0"/>
                  <a:t>n</a:t>
                </a:r>
                <a:r>
                  <a:rPr lang="pl-PL" sz="1300" b="0" i="0" dirty="0" smtClean="0"/>
                  <a:t> prvkov</a:t>
                </a:r>
                <a:r>
                  <a:rPr lang="en-US" sz="1300" b="0" i="0" dirty="0" smtClean="0"/>
                  <a:t>)</a:t>
                </a:r>
              </a:p>
              <a:p>
                <a:pPr marL="240853" marR="0" indent="-24085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r>
                  <a:rPr lang="sk-SK" sz="1200" b="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</a:t>
                </a:r>
                <a:r>
                  <a:rPr lang="sk-SK" sz="1200" b="0" i="0" kern="120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_</a:t>
                </a:r>
                <a:r>
                  <a:rPr lang="sk-SK" sz="1200" b="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4^</a:t>
                </a:r>
                <a:r>
                  <a:rPr lang="en-US" sz="1200" b="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′</a:t>
                </a:r>
                <a:r>
                  <a:rPr lang="sk-SK" sz="1200" b="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(3)=(■8(3+4−1@4))=6</a:t>
                </a:r>
                <a:r>
                  <a:rPr lang="en-US" sz="1200" b="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!</a:t>
                </a:r>
                <a:r>
                  <a:rPr lang="sk-SK" sz="1200" b="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/4!2!=15</a:t>
                </a:r>
                <a:r>
                  <a:rPr lang="en-US" sz="1200" b="0" i="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 </a:t>
                </a:r>
                <a:r>
                  <a:rPr lang="en-US" sz="1200" b="0" i="0" dirty="0" smtClean="0"/>
                  <a:t>(</a:t>
                </a:r>
                <a:r>
                  <a:rPr lang="pl-PL" sz="1200" b="0" i="0" dirty="0" smtClean="0"/>
                  <a:t>Kombinácia </a:t>
                </a:r>
                <a:r>
                  <a:rPr lang="pl-PL" sz="1200" b="0" i="1" dirty="0" smtClean="0"/>
                  <a:t>k</a:t>
                </a:r>
                <a:r>
                  <a:rPr lang="pl-PL" sz="1200" b="0" i="0" dirty="0" smtClean="0"/>
                  <a:t>-tej triedy s opakovaním z </a:t>
                </a:r>
                <a:r>
                  <a:rPr lang="pl-PL" sz="1200" b="0" i="1" dirty="0" smtClean="0"/>
                  <a:t>n</a:t>
                </a:r>
                <a:r>
                  <a:rPr lang="pl-PL" sz="1200" b="0" i="0" dirty="0" smtClean="0"/>
                  <a:t> prvkov</a:t>
                </a:r>
                <a:r>
                  <a:rPr lang="en-US" sz="1200" b="0" i="0" dirty="0" smtClean="0"/>
                  <a:t>)</a:t>
                </a:r>
                <a:endParaRPr lang="sk-SK" sz="1200" b="0" i="0" dirty="0" smtClean="0"/>
              </a:p>
              <a:p>
                <a:pPr marL="240853" marR="0" indent="-24085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r>
                  <a:rPr lang="sk-SK" sz="1300" i="0" dirty="0" smtClean="0">
                    <a:latin typeface="Cambria Math"/>
                  </a:rPr>
                  <a:t>(</a:t>
                </a:r>
                <a:r>
                  <a:rPr lang="sk-SK" sz="1300" i="0" dirty="0">
                    <a:latin typeface="Cambria Math"/>
                  </a:rPr>
                  <a:t>■8(</a:t>
                </a:r>
                <a:r>
                  <a:rPr lang="sk-SK" sz="1300" i="0" dirty="0">
                    <a:latin typeface="Cambria Math"/>
                  </a:rPr>
                  <a:t>5@3))=5</a:t>
                </a:r>
                <a:r>
                  <a:rPr lang="en-US" sz="1300" i="0" dirty="0">
                    <a:latin typeface="Cambria Math"/>
                  </a:rPr>
                  <a:t>!/(</a:t>
                </a:r>
                <a:r>
                  <a:rPr lang="sk-SK" sz="1300" i="0" dirty="0">
                    <a:latin typeface="Cambria Math"/>
                  </a:rPr>
                  <a:t>2!</a:t>
                </a:r>
                <a:r>
                  <a:rPr lang="en-US" sz="1300" i="0" dirty="0">
                    <a:latin typeface="Cambria Math"/>
                  </a:rPr>
                  <a:t>∗</a:t>
                </a:r>
                <a:r>
                  <a:rPr lang="sk-SK" sz="1300" i="0" dirty="0">
                    <a:latin typeface="Cambria Math"/>
                  </a:rPr>
                  <a:t>3</a:t>
                </a:r>
                <a:r>
                  <a:rPr lang="en-US" sz="1300" i="0" dirty="0">
                    <a:latin typeface="Cambria Math"/>
                  </a:rPr>
                  <a:t>!)</a:t>
                </a:r>
                <a:r>
                  <a:rPr lang="en-US" sz="1400" i="0" dirty="0" smtClean="0"/>
                  <a:t> =</a:t>
                </a:r>
                <a:r>
                  <a:rPr lang="en-US" sz="1400" i="0" baseline="0" dirty="0" smtClean="0"/>
                  <a:t> </a:t>
                </a:r>
                <a:r>
                  <a:rPr lang="sk-SK" sz="1400" i="0" baseline="0" dirty="0" smtClean="0"/>
                  <a:t>10</a:t>
                </a:r>
                <a:endParaRPr lang="en-US" sz="1400" i="0" baseline="0" dirty="0" smtClean="0"/>
              </a:p>
              <a:p>
                <a:pPr marL="240853" marR="0" indent="-24085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lang="sk-SK" sz="1300" b="0" i="0" dirty="0"/>
              </a:p>
              <a:p>
                <a:pPr marL="0" indent="0">
                  <a:buFont typeface="+mj-lt"/>
                  <a:buNone/>
                </a:pPr>
                <a:endParaRPr lang="sk-SK" dirty="0"/>
              </a:p>
            </p:txBody>
          </p:sp>
        </mc:Fallback>
      </mc:AlternateContent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8A25-2A58-4035-BADA-80D9F86402B3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482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9373D30-7D75-4862-AA5D-2B511FD17831}" type="datetimeFigureOut">
              <a:rPr lang="sk-SK" smtClean="0"/>
              <a:t>02.10.2016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Výpočtové cvičenie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Kombinatorika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8698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Kombinatorické pravidlo </a:t>
            </a:r>
            <a:r>
              <a:rPr lang="sk-SK" b="1" dirty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súčinu</a:t>
            </a:r>
            <a:endParaRPr lang="sk-SK" dirty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Autofit/>
          </a:bodyPr>
          <a:lstStyle/>
          <a:p>
            <a:pPr marL="269875" indent="-269875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 smtClean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Daných </a:t>
            </a:r>
            <a:r>
              <a:rPr lang="sk-SK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je 10 bodov v rovine. Koľko priamok je nimi určených, ak</a:t>
            </a:r>
            <a:r>
              <a:rPr lang="en-US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l-PL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žiadne 3 body neležia na jednej priamke</a:t>
            </a:r>
            <a:r>
              <a:rPr lang="en-US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?</a:t>
            </a:r>
            <a:endParaRPr lang="sk-SK" sz="2200" dirty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marL="269875" indent="-269875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Daných je 10 bodov v rovine. Koľko priamok je nimi určených, ak</a:t>
            </a:r>
            <a:r>
              <a:rPr lang="en-US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práve jedna trojica bodov leží na jednej priamke?</a:t>
            </a:r>
            <a:r>
              <a:rPr lang="en-US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marL="269875" indent="-269875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Daných je 10 bodov v rovine. Koľko priamok je nimi určených, ak</a:t>
            </a:r>
            <a:r>
              <a:rPr lang="en-US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práve 4 body ležia na jednej priamke</a:t>
            </a:r>
            <a:r>
              <a:rPr lang="en-US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?</a:t>
            </a:r>
            <a:r>
              <a:rPr lang="sk-SK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marL="269875" indent="-269875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Na kružnici je rozmiestnených 10 bodov. Koľko trojuholníkov je nimi určených</a:t>
            </a:r>
            <a:r>
              <a:rPr lang="sk-SK" sz="20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?</a:t>
            </a:r>
            <a:endParaRPr lang="en-US" sz="2000" dirty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marL="357188" indent="-357188">
              <a:buSzPct val="150000"/>
              <a:tabLst>
                <a:tab pos="1343025" algn="l"/>
              </a:tabLst>
            </a:pPr>
            <a:endParaRPr lang="sk-SK" sz="2200" dirty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25576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Kombinatorické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pravidlo 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súčinu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Autofit/>
          </a:bodyPr>
          <a:lstStyle/>
          <a:p>
            <a:pPr marL="269875" indent="-269875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 smtClean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Koľko </a:t>
            </a:r>
            <a:r>
              <a:rPr lang="sk-SK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je </a:t>
            </a:r>
            <a:r>
              <a:rPr lang="sk-SK" sz="2200" dirty="0" smtClean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6-ciferných čísel</a:t>
            </a:r>
            <a:r>
              <a:rPr lang="sk-SK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, v </a:t>
            </a:r>
            <a:r>
              <a:rPr lang="sk-SK" sz="2200" dirty="0" smtClean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ktorých </a:t>
            </a:r>
            <a:r>
              <a:rPr lang="sk-SK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sa</a:t>
            </a:r>
          </a:p>
          <a:p>
            <a:pPr marL="273050" lvl="1" indent="0">
              <a:buNone/>
            </a:pPr>
            <a:r>
              <a:rPr lang="sk-SK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a) </a:t>
            </a:r>
            <a:r>
              <a:rPr lang="sk-SK" sz="2200" dirty="0" smtClean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číslice môžu opakovať,                  b</a:t>
            </a:r>
            <a:r>
              <a:rPr lang="sk-SK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) </a:t>
            </a:r>
            <a:r>
              <a:rPr lang="sk-SK" sz="2200" dirty="0" smtClean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číslice </a:t>
            </a:r>
            <a:r>
              <a:rPr lang="sk-SK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neopakujú</a:t>
            </a:r>
            <a:r>
              <a:rPr lang="sk-SK" sz="2200" dirty="0" smtClean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273050" lvl="1" indent="0">
              <a:buNone/>
            </a:pPr>
            <a:endParaRPr lang="sk-SK" sz="2200" dirty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marL="269875" indent="-269875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Koľko je 6-ciferných čísel, </a:t>
            </a:r>
            <a:r>
              <a:rPr lang="sk-SK" sz="2200" dirty="0" smtClean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deliteľných číslom 2, v ktorých sa</a:t>
            </a:r>
            <a:endParaRPr lang="sk-SK" sz="2200" dirty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marL="273050" lvl="1" indent="0">
              <a:buNone/>
            </a:pPr>
            <a:r>
              <a:rPr lang="sk-SK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a) číslice môžu opakovať</a:t>
            </a:r>
            <a:r>
              <a:rPr lang="sk-SK" sz="2200" dirty="0" smtClean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,                  b</a:t>
            </a:r>
            <a:r>
              <a:rPr lang="sk-SK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) číslice neopakujú.</a:t>
            </a:r>
          </a:p>
          <a:p>
            <a:pPr marL="0" indent="0">
              <a:buNone/>
            </a:pPr>
            <a:endParaRPr lang="sk-SK" sz="2200" dirty="0" smtClean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marL="269875" indent="-269875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 startAt="3"/>
            </a:pPr>
            <a:r>
              <a:rPr lang="sk-SK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Koľko je 6-ciferných čísel, deliteľných číslom </a:t>
            </a:r>
            <a:r>
              <a:rPr lang="sk-SK" sz="2200" dirty="0" smtClean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50, </a:t>
            </a:r>
            <a:r>
              <a:rPr lang="sk-SK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v ktorých sa</a:t>
            </a:r>
          </a:p>
          <a:p>
            <a:pPr marL="273050" lvl="1" indent="0">
              <a:buNone/>
            </a:pPr>
            <a:r>
              <a:rPr lang="sk-SK" sz="2200" dirty="0" smtClean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a) číslice </a:t>
            </a:r>
            <a:r>
              <a:rPr lang="sk-SK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môžu opakovať,                  b) číslice neopakujú</a:t>
            </a:r>
            <a:r>
              <a:rPr lang="sk-SK" sz="2200" dirty="0" smtClean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273050" lvl="1" indent="0">
              <a:buNone/>
            </a:pPr>
            <a:endParaRPr lang="sk-SK" sz="2200" dirty="0" smtClean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marL="269875" indent="-269875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 startAt="3"/>
            </a:pPr>
            <a:r>
              <a:rPr lang="sk-SK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Koľko je 6-ciferných čísel, deliteľných číslom </a:t>
            </a:r>
            <a:r>
              <a:rPr lang="sk-SK" sz="2200" dirty="0" smtClean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25, </a:t>
            </a:r>
            <a:r>
              <a:rPr lang="sk-SK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v ktorých sa</a:t>
            </a:r>
          </a:p>
          <a:p>
            <a:pPr marL="273050" lvl="1" indent="0">
              <a:buNone/>
            </a:pPr>
            <a:r>
              <a:rPr lang="sk-SK" sz="2200" dirty="0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</a:rPr>
              <a:t>a) číslice môžu opakovať,                  b) číslice neopakujú.</a:t>
            </a:r>
          </a:p>
          <a:p>
            <a:pPr marL="615950" lvl="1" indent="-342900">
              <a:buAutoNum type="alphaLcParenR"/>
            </a:pPr>
            <a:endParaRPr lang="sk-SK" sz="1600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22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Kombinatorické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pravidlo 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súčinu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Autofit/>
          </a:bodyPr>
          <a:lstStyle/>
          <a:p>
            <a:pPr marL="269875" lvl="1" indent="-269875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Koľko šesťmiestnych kódov vytvorených z 0 a 1 možno vytvoriť?</a:t>
            </a:r>
          </a:p>
          <a:p>
            <a:pPr marL="269875" lvl="1" indent="-269875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Koľko šesťmiestnych kódov vytvorených z 0 a 1 možno vytvoriť, ak na prvých troch miestach môžu byť iba 000 alebo 111?</a:t>
            </a:r>
          </a:p>
          <a:p>
            <a:pPr marL="269875" lvl="1" indent="-269875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Koľkými spôsobmi je možné rozsadiť 7 hostí do 11 kresiel v jednom rade?</a:t>
            </a:r>
          </a:p>
          <a:p>
            <a:pPr marL="269875" lvl="1" indent="-269875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 obchode majú 4 druhy čokolád. Koľkými spôsobmi možno zakúpiť 3 rôzne čokolády? </a:t>
            </a:r>
          </a:p>
          <a:p>
            <a:pPr marL="269875" lvl="1" indent="-269875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 obchode majú 4 druhy čokolád. Koľkými spôsobmi možno zakúpiť 3 čokolády (aj rovnaké)? </a:t>
            </a:r>
          </a:p>
          <a:p>
            <a:pPr marL="269875" lvl="1" indent="-269875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 obchode majú 3 druhy čokolád. Koľkými spôsobmi možno zakúpiť 4 čokolády (aj rovnaké)?</a:t>
            </a:r>
          </a:p>
          <a:p>
            <a:pPr marL="269875" lvl="1" indent="-269875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Koľko rôznych vlajok možno vytvoriť z látok farby žltej, zelenej, bielej, modrej, červenej tak aby každá vlajka sa skladala z troch rôznych farieb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pričom nezáleží na poradí farieb na vlajke?</a:t>
            </a:r>
            <a:endParaRPr lang="en-US" sz="2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69875" lvl="1" indent="-269875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endParaRPr lang="sk-SK" sz="2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74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Kombinatorické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pravidlo 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súčinu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Autofit/>
          </a:bodyPr>
          <a:lstStyle/>
          <a:p>
            <a:pPr marL="269875" lvl="1" indent="-269875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 3. futbalovej lige je 13 mužstiev. Koľkými spôsobmi môže byť obsadené prvé, druhé a tretie miesto?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69875" lvl="1" indent="-269875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Koľkými spôsobmi je možné rozdeliť zlatú, striebornú a bronzovú medailu medzi 24 súťažiacich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?</a:t>
            </a:r>
          </a:p>
          <a:p>
            <a:pPr marL="269875" lvl="1" indent="-269875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Z kompletnej kartovej sady (32 kariet) vytiahneme 1 kartu. Aká je pravdepodobnosť, že vytiahneme eso?</a:t>
            </a:r>
          </a:p>
          <a:p>
            <a:pPr marL="269875" lvl="1" indent="-269875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Z kompletnej kartovej sady (32 kariet) vytiahneme 2 karty. Aká je pravdepodobnosť, že vytiahneme súčasne eso a kráľa?</a:t>
            </a:r>
          </a:p>
          <a:p>
            <a:pPr marL="269875" lvl="1" indent="-269875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Koľkorakým spôsobom je možné rozdať 32 hracích kariet 4 hráčom?</a:t>
            </a:r>
          </a:p>
          <a:p>
            <a:pPr marL="269875" lvl="1" indent="-269875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Hodíme mincou a potom hodíme šesťstrannou kockou. Koľko možných kombinácií existuje?</a:t>
            </a:r>
          </a:p>
        </p:txBody>
      </p:sp>
    </p:spTree>
    <p:extLst>
      <p:ext uri="{BB962C8B-B14F-4D97-AF65-F5344CB8AC3E}">
        <p14:creationId xmlns:p14="http://schemas.microsoft.com/office/powerpoint/2010/main" val="120956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Kombinatorické pravidlo 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súčtu a súčinu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Šesťciferný kód uzatvárania trezoru v banke je vytvorený z tých istých číslic ako číslo 926002.</a:t>
            </a:r>
          </a:p>
          <a:p>
            <a:pPr marL="700087" indent="-342900">
              <a:buClr>
                <a:schemeClr val="accent1">
                  <a:lumMod val="50000"/>
                </a:schemeClr>
              </a:buClr>
              <a:buSzPct val="100000"/>
            </a:pP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Koľko je možností vytvorenia príslušného kódu? </a:t>
            </a:r>
            <a:endParaRPr lang="sk-SK" sz="2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700087" indent="-342900">
              <a:buClr>
                <a:schemeClr val="accent1">
                  <a:lumMod val="50000"/>
                </a:schemeClr>
              </a:buClr>
              <a:buSzPct val="100000"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Aký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čas by trvalo zlodejovi vytočiť všetky možnosti, ak vytočiť jeden kód mu trvá 5 sekúnd?</a:t>
            </a:r>
          </a:p>
          <a:p>
            <a:endParaRPr lang="sk-SK" sz="2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 startAt="2"/>
            </a:pP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Študent, ktorý sa hlási na vysokú školu musí urobiť 4 skúšky. Za každú úspešne urobenú skúšku dostane podľa obťažnosti 2,3 alebo 4 body. Na prijatie stačí dosiahnuť 13 bodov. Koľkými spôsobmi môže študent urobiť skúšky, aby bol prijatý?</a:t>
            </a:r>
          </a:p>
        </p:txBody>
      </p:sp>
    </p:spTree>
    <p:extLst>
      <p:ext uri="{BB962C8B-B14F-4D97-AF65-F5344CB8AC3E}">
        <p14:creationId xmlns:p14="http://schemas.microsoft.com/office/powerpoint/2010/main" val="25913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Dirichletov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princ</a:t>
            </a:r>
            <a:r>
              <a:rPr lang="sk-SK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íp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Autofit/>
          </a:bodyPr>
          <a:lstStyle/>
          <a:p>
            <a:pPr marL="355600" lvl="1" indent="-35560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Žiaden človek nemá na hlave viac ako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00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000 vlasov.</a:t>
            </a:r>
          </a:p>
          <a:p>
            <a:pPr marL="812800" lvl="1" indent="-457200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Môže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mať každý Bratislavčan rôzny počet vlasov?</a:t>
            </a:r>
          </a:p>
          <a:p>
            <a:pPr marL="812800" lvl="1" indent="-457200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Môže mať každý Žilinčan rôzny počet vlasov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?</a:t>
            </a:r>
          </a:p>
          <a:p>
            <a:pPr lvl="1" indent="-457200">
              <a:spcBef>
                <a:spcPts val="1800"/>
              </a:spcBef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 startAt="2"/>
            </a:pP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Stará mama mala 7 sliepok. Jej najlepšia nosnica znesie za týždeň 5 vajec. Dokážte, 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že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aspoň dve sliepky starej mamy znesú týždenne rovnaký počet vajec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lvl="1" indent="-457200">
              <a:spcBef>
                <a:spcPts val="1800"/>
              </a:spcBef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 startAt="2"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Monika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rozlúskla 19 hrachových 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strukov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 vylúpla z nich 161 hrachových guľôčok. Čo môžeme bez obáv tvrdiť?</a:t>
            </a:r>
          </a:p>
          <a:p>
            <a:pPr marL="534988" lvl="1" indent="0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a)	Aspoň v 1 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struku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bolo  (presne) 8 guľôčok.</a:t>
            </a:r>
          </a:p>
          <a:p>
            <a:pPr marL="534988" lvl="1" indent="0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b)	V niektorom  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zo strukov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muselo byť (presne) 9 guľôčok.</a:t>
            </a:r>
          </a:p>
          <a:p>
            <a:pPr marL="534988" lvl="1" indent="0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c)	V každom 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struku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bolo najviac 10 guľôčok.</a:t>
            </a:r>
          </a:p>
          <a:p>
            <a:pPr marL="534988" lvl="1" indent="0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d)	Vo väčšine 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strukov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bolo 8 guľôčok.</a:t>
            </a:r>
          </a:p>
          <a:p>
            <a:pPr marL="534988" lvl="1" indent="0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e)	Aspoň v </a:t>
            </a:r>
            <a:r>
              <a:rPr lang="sk-SK"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jednom </a:t>
            </a:r>
            <a:r>
              <a:rPr lang="sk-SK" sz="220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struku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bolo menej ako 9 guľôčok.</a:t>
            </a:r>
          </a:p>
          <a:p>
            <a:pPr lvl="1" indent="-457200">
              <a:spcBef>
                <a:spcPts val="1800"/>
              </a:spcBef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 startAt="2"/>
            </a:pPr>
            <a:endParaRPr lang="sk-SK" sz="2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63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Dirichletov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princ</a:t>
            </a:r>
            <a:r>
              <a:rPr lang="sk-SK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íp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Autofit/>
          </a:bodyPr>
          <a:lstStyle/>
          <a:p>
            <a:pPr marL="355600" lvl="1" indent="-35560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 miestnosti o rozmeroch 7x7 m</a:t>
            </a:r>
            <a:r>
              <a:rPr lang="sk-SK" sz="2200" baseline="30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stojí 50 osôb. Ukážte, že existujú aspoň 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dve osoby,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ktorých vzájomná vzdialenosť je menšia ako 1,5m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  <a:endParaRPr lang="sk-SK" sz="2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42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Kombinatorika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ďalšie príklady</a:t>
            </a:r>
            <a:endParaRPr lang="sk-SK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Autofit/>
          </a:bodyPr>
          <a:lstStyle/>
          <a:p>
            <a:pPr marL="0" indent="0">
              <a:buSzPct val="150000"/>
              <a:buNone/>
              <a:tabLst>
                <a:tab pos="1343025" algn="l"/>
              </a:tabLst>
            </a:pPr>
            <a:r>
              <a:rPr lang="sk-SK" sz="2200" dirty="0" smtClean="0">
                <a:latin typeface="Calibri" panose="020F0502020204030204" pitchFamily="34" charset="0"/>
                <a:sym typeface="Symbol"/>
              </a:rPr>
              <a:t>Test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z predmetu OS obsahuje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10 tém</a:t>
            </a:r>
            <a:r>
              <a:rPr lang="en-US" sz="2200" dirty="0" smtClean="0">
                <a:latin typeface="Calibri" panose="020F0502020204030204" pitchFamily="34" charset="0"/>
                <a:sym typeface="Symbol"/>
              </a:rPr>
              <a:t>,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 z ktorých MOODLE náhodne vygeneruje jednu zo sady otázok danej témy. V každej téme sú pripravené otázky v nasledujúcom počte: </a:t>
            </a:r>
          </a:p>
          <a:p>
            <a:pPr marL="539750" lvl="1" indent="-357188">
              <a:buClr>
                <a:schemeClr val="accent1">
                  <a:lumMod val="50000"/>
                </a:schemeClr>
              </a:buClr>
              <a:buSzPct val="150000"/>
              <a:tabLst>
                <a:tab pos="1343025" algn="l"/>
              </a:tabLst>
            </a:pPr>
            <a:r>
              <a:rPr lang="sk-SK" sz="2400" dirty="0" smtClean="0">
                <a:latin typeface="Calibri" panose="020F0502020204030204" pitchFamily="34" charset="0"/>
                <a:sym typeface="Symbol"/>
              </a:rPr>
              <a:t>Téma 1, 2, 3 po 20 otázok, </a:t>
            </a:r>
          </a:p>
          <a:p>
            <a:pPr marL="539750" lvl="1" indent="-357188">
              <a:buClr>
                <a:schemeClr val="accent1">
                  <a:lumMod val="50000"/>
                </a:schemeClr>
              </a:buClr>
              <a:buSzPct val="150000"/>
              <a:tabLst>
                <a:tab pos="1343025" algn="l"/>
              </a:tabLst>
            </a:pPr>
            <a:r>
              <a:rPr lang="sk-SK" sz="2400" dirty="0" smtClean="0">
                <a:latin typeface="Calibri" panose="020F0502020204030204" pitchFamily="34" charset="0"/>
                <a:sym typeface="Symbol"/>
              </a:rPr>
              <a:t>téma 4, 5  po 15 otázok,</a:t>
            </a:r>
          </a:p>
          <a:p>
            <a:pPr marL="539750" lvl="1" indent="-357188">
              <a:buClr>
                <a:schemeClr val="accent1">
                  <a:lumMod val="50000"/>
                </a:schemeClr>
              </a:buClr>
              <a:buSzPct val="150000"/>
              <a:tabLst>
                <a:tab pos="1343025" algn="l"/>
              </a:tabLst>
            </a:pPr>
            <a:r>
              <a:rPr lang="sk-SK" sz="2400" dirty="0">
                <a:latin typeface="Calibri" panose="020F0502020204030204" pitchFamily="34" charset="0"/>
                <a:sym typeface="Symbol"/>
              </a:rPr>
              <a:t>o</a:t>
            </a:r>
            <a:r>
              <a:rPr lang="sk-SK" sz="2400" dirty="0" smtClean="0">
                <a:latin typeface="Calibri" panose="020F0502020204030204" pitchFamily="34" charset="0"/>
                <a:sym typeface="Symbol"/>
              </a:rPr>
              <a:t>statné témy po 5 otázok.</a:t>
            </a:r>
          </a:p>
          <a:p>
            <a:pPr marL="0" lvl="1" indent="0">
              <a:buSzPct val="150000"/>
              <a:buNone/>
              <a:tabLst>
                <a:tab pos="0" algn="l"/>
                <a:tab pos="1343025" algn="l"/>
              </a:tabLst>
            </a:pPr>
            <a:r>
              <a:rPr lang="sk-SK" sz="2400" dirty="0" smtClean="0">
                <a:latin typeface="Calibri" panose="020F0502020204030204" pitchFamily="34" charset="0"/>
                <a:sym typeface="Symbol"/>
              </a:rPr>
              <a:t>Koľko študentov môže súčasne robiť test tak, aby žiadni dvaja študenti nemali rovnaký test</a:t>
            </a:r>
            <a:r>
              <a:rPr lang="en-US" sz="2400" dirty="0" smtClean="0">
                <a:latin typeface="Calibri" panose="020F0502020204030204" pitchFamily="34" charset="0"/>
                <a:sym typeface="Symbol"/>
              </a:rPr>
              <a:t> (</a:t>
            </a:r>
            <a:r>
              <a:rPr lang="sk-SK" sz="2400" dirty="0" smtClean="0">
                <a:latin typeface="Calibri" panose="020F0502020204030204" pitchFamily="34" charset="0"/>
                <a:sym typeface="Symbol"/>
              </a:rPr>
              <a:t>koľko rôznych </a:t>
            </a:r>
            <a:r>
              <a:rPr lang="sk-SK" sz="2400" i="1" dirty="0" smtClean="0">
                <a:latin typeface="Calibri" panose="020F0502020204030204" pitchFamily="34" charset="0"/>
                <a:sym typeface="Symbol"/>
              </a:rPr>
              <a:t>k</a:t>
            </a:r>
            <a:r>
              <a:rPr lang="sk-SK" sz="2400" dirty="0" smtClean="0">
                <a:latin typeface="Calibri" panose="020F0502020204030204" pitchFamily="34" charset="0"/>
                <a:sym typeface="Symbol"/>
              </a:rPr>
              <a:t>-</a:t>
            </a:r>
            <a:r>
              <a:rPr lang="sk-SK" sz="2400" dirty="0" err="1" smtClean="0">
                <a:latin typeface="Calibri" panose="020F0502020204030204" pitchFamily="34" charset="0"/>
                <a:sym typeface="Symbol"/>
              </a:rPr>
              <a:t>tic</a:t>
            </a:r>
            <a:r>
              <a:rPr lang="sk-SK" sz="2400" dirty="0" smtClean="0">
                <a:latin typeface="Calibri" panose="020F0502020204030204" pitchFamily="34" charset="0"/>
                <a:sym typeface="Symbol"/>
              </a:rPr>
              <a:t> rôznych otázok pre test  je možné vytvoriť pre </a:t>
            </a:r>
            <a:r>
              <a:rPr lang="sk-SK" sz="2400" i="1" dirty="0" smtClean="0">
                <a:latin typeface="Calibri" panose="020F0502020204030204" pitchFamily="34" charset="0"/>
                <a:sym typeface="Symbol"/>
              </a:rPr>
              <a:t>k</a:t>
            </a:r>
            <a:r>
              <a:rPr lang="sk-SK" sz="2400" dirty="0" smtClean="0">
                <a:latin typeface="Calibri" panose="020F0502020204030204" pitchFamily="34" charset="0"/>
                <a:sym typeface="Symbol"/>
              </a:rPr>
              <a:t>=10</a:t>
            </a:r>
            <a:r>
              <a:rPr lang="en-US" sz="2400" dirty="0" smtClean="0">
                <a:latin typeface="Calibri" panose="020F0502020204030204" pitchFamily="34" charset="0"/>
                <a:sym typeface="Symbol"/>
              </a:rPr>
              <a:t>)</a:t>
            </a:r>
            <a:r>
              <a:rPr lang="sk-SK" sz="2400" dirty="0" smtClean="0">
                <a:latin typeface="Calibri" panose="020F0502020204030204" pitchFamily="34" charset="0"/>
                <a:sym typeface="Symbol"/>
              </a:rPr>
              <a:t>?</a:t>
            </a:r>
          </a:p>
          <a:p>
            <a:pPr marL="0" lvl="1" indent="0">
              <a:buSzPct val="150000"/>
              <a:buNone/>
              <a:tabLst>
                <a:tab pos="0" algn="l"/>
                <a:tab pos="1343025" algn="l"/>
              </a:tabLst>
            </a:pPr>
            <a:endParaRPr lang="sk-SK" sz="2400" dirty="0">
              <a:latin typeface="Calibri" panose="020F0502020204030204" pitchFamily="34" charset="0"/>
              <a:sym typeface="Symbol"/>
            </a:endParaRPr>
          </a:p>
          <a:p>
            <a:pPr marL="0" lvl="1" indent="0">
              <a:buSzPct val="150000"/>
              <a:buNone/>
              <a:tabLst>
                <a:tab pos="0" algn="l"/>
                <a:tab pos="1343025" algn="l"/>
              </a:tabLst>
            </a:pP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Symbol"/>
              </a:rPr>
              <a:t>Počet rôznych testov : 20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Symbol"/>
              </a:rPr>
              <a:t>.20.20.15.15.</a:t>
            </a: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Symbol"/>
              </a:rPr>
              <a:t>5.5.5.5.5 =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5 625 000 000</a:t>
            </a:r>
            <a:r>
              <a:rPr lang="sk-SK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sk-SK" sz="24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81482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Kombinatorika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ďalšie príklady</a:t>
            </a:r>
            <a:endParaRPr lang="sk-SK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79296" cy="5141168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SzPct val="150000"/>
                  <a:buNone/>
                  <a:tabLst>
                    <a:tab pos="1343025" algn="l"/>
                  </a:tabLst>
                </a:pPr>
                <a:r>
                  <a:rPr lang="sk-SK" sz="2200" dirty="0" smtClean="0"/>
                  <a:t>Skúšajúci má pripravených 20 príkladov z aritmetiky a 30 z geometrie. Koľko má možností zostavenia rôznych zadaní, ak na </a:t>
                </a:r>
                <a:r>
                  <a:rPr lang="sk-SK" sz="2200" dirty="0"/>
                  <a:t>písomku chce dať: </a:t>
                </a:r>
                <a:endParaRPr lang="sk-SK" sz="2200" dirty="0" smtClean="0"/>
              </a:p>
              <a:p>
                <a:pPr marL="355600" indent="-355600">
                  <a:spcBef>
                    <a:spcPts val="0"/>
                  </a:spcBef>
                  <a:spcAft>
                    <a:spcPts val="600"/>
                  </a:spcAft>
                  <a:buSzPct val="150000"/>
                  <a:buNone/>
                  <a:tabLst>
                    <a:tab pos="1343025" algn="l"/>
                  </a:tabLst>
                </a:pPr>
                <a:r>
                  <a:rPr lang="sk-SK" sz="2200" dirty="0" smtClean="0"/>
                  <a:t>	a) 3 </a:t>
                </a:r>
                <a:r>
                  <a:rPr lang="sk-SK" sz="2200" dirty="0"/>
                  <a:t>aritmetické a 2 geometrické </a:t>
                </a:r>
                <a:r>
                  <a:rPr lang="sk-SK" sz="2200" dirty="0" smtClean="0"/>
                  <a:t>príklady?</a:t>
                </a:r>
                <a:r>
                  <a:rPr lang="sk-SK" sz="2200" dirty="0"/>
                  <a:t/>
                </a:r>
                <a:br>
                  <a:rPr lang="sk-SK" sz="2200" dirty="0"/>
                </a:br>
                <a:r>
                  <a:rPr lang="sk-SK" sz="2200" dirty="0"/>
                  <a:t>b) 1 aritmetický a 2 geometrické </a:t>
                </a:r>
                <a:r>
                  <a:rPr lang="sk-SK" sz="2200" dirty="0" smtClean="0"/>
                  <a:t>príklady?</a:t>
                </a:r>
                <a:r>
                  <a:rPr lang="sk-SK" sz="2200" dirty="0"/>
                  <a:t/>
                </a:r>
                <a:br>
                  <a:rPr lang="sk-SK" sz="2200" dirty="0"/>
                </a:br>
                <a:endParaRPr lang="sk-SK" sz="2200" dirty="0" smtClean="0"/>
              </a:p>
              <a:p>
                <a:pPr marL="355600" indent="-355600">
                  <a:spcBef>
                    <a:spcPts val="0"/>
                  </a:spcBef>
                  <a:spcAft>
                    <a:spcPts val="600"/>
                  </a:spcAft>
                  <a:buSzPct val="150000"/>
                  <a:buNone/>
                  <a:tabLst>
                    <a:tab pos="1343025" algn="l"/>
                  </a:tabLst>
                </a:pPr>
                <a:r>
                  <a:rPr lang="sk-SK" sz="2200" dirty="0" smtClean="0"/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k-SK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22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sk-SK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sk-SK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sk-SK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sk-SK" sz="2200" dirty="0" smtClean="0"/>
                  <a:t> *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k-SK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2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sk-SK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sk-SK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sk-SK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sk-SK" sz="2200" b="0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sk-SK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200" b="0" i="1" smtClean="0">
                            <a:latin typeface="Cambria Math" panose="02040503050406030204" pitchFamily="18" charset="0"/>
                          </a:rPr>
                          <m:t>20∗19∗18</m:t>
                        </m:r>
                      </m:num>
                      <m:den>
                        <m:r>
                          <a:rPr lang="sk-SK" sz="2200" b="0" i="1" smtClean="0">
                            <a:latin typeface="Cambria Math" panose="02040503050406030204" pitchFamily="18" charset="0"/>
                          </a:rPr>
                          <m:t>3∗2</m:t>
                        </m:r>
                      </m:den>
                    </m:f>
                    <m:r>
                      <a:rPr lang="sk-SK" sz="2200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sk-SK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200" b="0" i="1" smtClean="0">
                            <a:latin typeface="Cambria Math" panose="02040503050406030204" pitchFamily="18" charset="0"/>
                          </a:rPr>
                          <m:t>30∗29</m:t>
                        </m:r>
                      </m:num>
                      <m:den>
                        <m:r>
                          <a:rPr lang="sk-SK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k-SK" sz="2200" i="1">
                        <a:latin typeface="Cambria Math" panose="02040503050406030204" pitchFamily="18" charset="0"/>
                      </a:rPr>
                      <m:t>=495</m:t>
                    </m:r>
                    <m:r>
                      <a:rPr lang="sk-SK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k-SK" sz="2200" i="1">
                        <a:latin typeface="Cambria Math" panose="02040503050406030204" pitchFamily="18" charset="0"/>
                      </a:rPr>
                      <m:t>900</m:t>
                    </m:r>
                  </m:oMath>
                </a14:m>
                <a:endParaRPr lang="sk-SK" sz="2200" dirty="0"/>
              </a:p>
              <a:p>
                <a:pPr marL="355600" indent="-355600">
                  <a:spcBef>
                    <a:spcPts val="0"/>
                  </a:spcBef>
                  <a:spcAft>
                    <a:spcPts val="600"/>
                  </a:spcAft>
                  <a:buSzPct val="150000"/>
                  <a:buNone/>
                  <a:tabLst>
                    <a:tab pos="1343025" algn="l"/>
                  </a:tabLst>
                </a:pPr>
                <a:r>
                  <a:rPr lang="sk-SK" sz="2200" dirty="0" smtClean="0"/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k-SK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2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sk-SK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sk-SK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sk-SK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sk-SK" sz="2200" dirty="0"/>
                  <a:t> *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k-SK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2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sk-SK" sz="2200" i="1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e>
                          </m:mr>
                          <m:mr>
                            <m:e>
                              <m:r>
                                <a:rPr lang="sk-SK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sk-SK" sz="220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sk-SK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200" i="1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sk-SK" sz="22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sk-SK" sz="2200" b="0" i="1" smtClean="0">
                            <a:latin typeface="Cambria Math" panose="02040503050406030204" pitchFamily="18" charset="0"/>
                          </a:rPr>
                          <m:t>19!</m:t>
                        </m:r>
                      </m:den>
                    </m:f>
                    <m:r>
                      <a:rPr lang="sk-SK" sz="2200" i="1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sk-SK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200" i="1">
                            <a:latin typeface="Cambria Math" panose="02040503050406030204" pitchFamily="18" charset="0"/>
                          </a:rPr>
                          <m:t>30∗29</m:t>
                        </m:r>
                      </m:num>
                      <m:den>
                        <m:r>
                          <a:rPr lang="sk-SK" sz="2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k-SK" sz="2200" i="1">
                        <a:latin typeface="Cambria Math" panose="02040503050406030204" pitchFamily="18" charset="0"/>
                      </a:rPr>
                      <m:t>=8</m:t>
                    </m:r>
                    <m:r>
                      <a:rPr lang="sk-SK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k-SK" sz="2200" i="1">
                        <a:latin typeface="Cambria Math" panose="02040503050406030204" pitchFamily="18" charset="0"/>
                      </a:rPr>
                      <m:t>700</m:t>
                    </m:r>
                  </m:oMath>
                </a14:m>
                <a:endParaRPr lang="sk-SK" sz="2200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79296" cy="5141168"/>
              </a:xfrm>
              <a:blipFill rotWithShape="0">
                <a:blip r:embed="rId3"/>
                <a:stretch>
                  <a:fillRect l="-924" t="-712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561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Kombinatorika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sk-SK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Loto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79296" cy="5141168"/>
              </a:xfrm>
            </p:spPr>
            <p:txBody>
              <a:bodyPr>
                <a:noAutofit/>
              </a:bodyPr>
              <a:lstStyle/>
              <a:p>
                <a:pPr marL="0" indent="0">
                  <a:buSzPct val="105000"/>
                  <a:buNone/>
                  <a:tabLst>
                    <a:tab pos="1343025" algn="l"/>
                  </a:tabLst>
                </a:pP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V číselnej lotérii </a:t>
                </a:r>
                <a:r>
                  <a:rPr lang="sk-SK" sz="2200" dirty="0" err="1" smtClean="0">
                    <a:latin typeface="Calibri" panose="020F0502020204030204" pitchFamily="34" charset="0"/>
                    <a:sym typeface="Symbol"/>
                  </a:rPr>
                  <a:t>Loto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 sa zo </a:t>
                </a:r>
                <a:r>
                  <a:rPr lang="sk-SK" sz="2200" dirty="0">
                    <a:latin typeface="Calibri" panose="020F0502020204030204" pitchFamily="34" charset="0"/>
                    <a:sym typeface="Symbol"/>
                  </a:rPr>
                  <a:t>49 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čísiel </a:t>
                </a:r>
                <a:r>
                  <a:rPr lang="sk-SK" sz="2200" dirty="0">
                    <a:latin typeface="Calibri" panose="020F0502020204030204" pitchFamily="34" charset="0"/>
                    <a:sym typeface="Symbol"/>
                  </a:rPr>
                  <a:t>losuje 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6 </a:t>
                </a:r>
                <a:r>
                  <a:rPr lang="sk-SK" sz="2200" dirty="0">
                    <a:latin typeface="Calibri" panose="020F0502020204030204" pitchFamily="34" charset="0"/>
                    <a:sym typeface="Symbol"/>
                  </a:rPr>
                  <a:t>čísiel plus 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1 dodatkové číslo. Všetky čísla sú navzájom rôzne. </a:t>
                </a:r>
              </a:p>
              <a:p>
                <a:pPr marL="0" indent="0">
                  <a:buSzPct val="105000"/>
                  <a:buNone/>
                  <a:tabLst>
                    <a:tab pos="1343025" algn="l"/>
                  </a:tabLst>
                </a:pP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Pravdepodobnosť výhry v danom poradí je daná vzťahom </a:t>
                </a:r>
                <a14:m>
                  <m:oMath xmlns:m="http://schemas.openxmlformats.org/officeDocument/2006/math">
                    <m:r>
                      <a:rPr lang="sk-SK" sz="2200" b="1" i="1" smtClean="0">
                        <a:latin typeface="Cambria Math"/>
                        <a:sym typeface="Symbol"/>
                      </a:rPr>
                      <m:t>𝒑</m:t>
                    </m:r>
                    <m:r>
                      <a:rPr lang="sk-SK" sz="2200" b="1" i="1" smtClean="0">
                        <a:latin typeface="Cambria Math"/>
                        <a:sym typeface="Symbol"/>
                      </a:rPr>
                      <m:t>=</m:t>
                    </m:r>
                    <m:f>
                      <m:fPr>
                        <m:ctrlPr>
                          <a:rPr lang="sk-SK" sz="2200" b="1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sk-SK" sz="2200" b="1" i="1" smtClean="0">
                            <a:latin typeface="Cambria Math"/>
                            <a:sym typeface="Symbol"/>
                          </a:rPr>
                          <m:t>𝒎</m:t>
                        </m:r>
                      </m:num>
                      <m:den>
                        <m:r>
                          <a:rPr lang="sk-SK" sz="2200" b="1" i="1" smtClean="0">
                            <a:latin typeface="Cambria Math"/>
                            <a:sym typeface="Symbol"/>
                          </a:rPr>
                          <m:t>𝒏</m:t>
                        </m:r>
                      </m:den>
                    </m:f>
                  </m:oMath>
                </a14:m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, kde </a:t>
                </a:r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SzPct val="105000"/>
                  <a:buNone/>
                  <a:tabLst>
                    <a:tab pos="1343025" algn="l"/>
                  </a:tabLst>
                </a:pPr>
                <a:r>
                  <a:rPr lang="sk-SK" sz="2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m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 je počet priaznivých možností a </a:t>
                </a:r>
                <a:r>
                  <a:rPr lang="sk-SK" sz="2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n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 je počet všetkých možností.</a:t>
                </a:r>
              </a:p>
              <a:p>
                <a:pPr marL="457200" indent="-457200">
                  <a:buClr>
                    <a:schemeClr val="accent1">
                      <a:lumMod val="50000"/>
                    </a:schemeClr>
                  </a:buClr>
                  <a:buSzPct val="100000"/>
                  <a:buFont typeface="+mj-lt"/>
                  <a:buAutoNum type="arabicPeriod"/>
                  <a:tabLst>
                    <a:tab pos="1343025" algn="l"/>
                  </a:tabLst>
                </a:pP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Koľko rôznych tiketov je možné podať v hre </a:t>
                </a:r>
                <a:r>
                  <a:rPr lang="sk-SK" sz="2200" dirty="0" err="1" smtClean="0">
                    <a:latin typeface="Calibri" panose="020F0502020204030204" pitchFamily="34" charset="0"/>
                    <a:sym typeface="Symbol"/>
                  </a:rPr>
                  <a:t>Loto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, ak každý tiket obsahuje presne 6 rôznych čísel zo 49 čísel. </a:t>
                </a:r>
              </a:p>
              <a:p>
                <a:pPr marL="1347788" indent="0">
                  <a:buSzPct val="105000"/>
                  <a:buNone/>
                  <a:tabLst>
                    <a:tab pos="1343025" algn="l"/>
                  </a:tabLst>
                </a:pPr>
                <a14:m>
                  <m:oMath xmlns:m="http://schemas.openxmlformats.org/officeDocument/2006/math">
                    <m:d>
                      <m:dPr>
                        <m:ctrlPr>
                          <a:rPr lang="sk-SK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22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sk-SK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sym typeface="Symbol"/>
                                </a:rPr>
                                <m:t>𝟒</m:t>
                              </m:r>
                              <m:r>
                                <a:rPr lang="sk-SK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sym typeface="Symbol"/>
                                </a:rPr>
                                <m:t>𝟗</m:t>
                              </m:r>
                            </m:e>
                          </m:mr>
                          <m:mr>
                            <m:e>
                              <m:r>
                                <a:rPr lang="sk-SK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  <a:sym typeface="Symbol"/>
                                </a:rPr>
                                <m:t>𝟔</m:t>
                              </m:r>
                            </m:e>
                          </m:mr>
                        </m:m>
                      </m:e>
                    </m:d>
                    <m:r>
                      <a:rPr lang="sk-SK" sz="2200" b="1" i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=</m:t>
                    </m:r>
                    <m:f>
                      <m:fPr>
                        <m:ctrlPr>
                          <a:rPr lang="sk-SK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sk-SK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𝟒𝟗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sz="22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dPr>
                          <m:e>
                            <m:r>
                              <a:rPr lang="en-US" sz="22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  <a:sym typeface="Symbol"/>
                              </a:rPr>
                              <m:t>𝟒𝟗</m:t>
                            </m:r>
                            <m:r>
                              <a:rPr lang="en-US" sz="22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  <a:sym typeface="Symbol"/>
                              </a:rPr>
                              <m:t>−</m:t>
                            </m:r>
                            <m:r>
                              <a:rPr lang="en-US" sz="22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  <a:sym typeface="Symbol"/>
                              </a:rPr>
                              <m:t>𝟔</m:t>
                            </m:r>
                          </m:e>
                        </m:d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!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𝟔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!</m:t>
                        </m:r>
                      </m:den>
                    </m:f>
                    <m:r>
                      <a:rPr lang="sk-SK" sz="22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=</m:t>
                    </m:r>
                    <m:f>
                      <m:fPr>
                        <m:ctrlPr>
                          <a:rPr lang="sk-SK" sz="22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sk-SK" sz="22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𝟒𝟗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.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𝟒𝟖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.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𝟒𝟕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.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𝟒𝟔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.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𝟒𝟓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.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𝟒𝟒</m:t>
                        </m:r>
                      </m:num>
                      <m:den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𝟔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.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𝟓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.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𝟒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.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𝟑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.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𝟐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.</m:t>
                        </m:r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𝟏</m:t>
                        </m:r>
                      </m:den>
                    </m:f>
                    <m:r>
                      <a:rPr lang="en-US" sz="2200" b="1" i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=</m:t>
                    </m:r>
                  </m:oMath>
                </a14:m>
                <a:r>
                  <a:rPr lang="sk-SK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en-US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13 983 816</a:t>
                </a:r>
                <a:endParaRPr lang="sk-SK" sz="2200" b="1" dirty="0" smtClean="0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  <a:p>
                <a:pPr marL="457200" indent="-457200">
                  <a:spcBef>
                    <a:spcPts val="1200"/>
                  </a:spcBef>
                  <a:buClr>
                    <a:schemeClr val="accent1">
                      <a:lumMod val="50000"/>
                    </a:schemeClr>
                  </a:buClr>
                  <a:buSzPct val="100000"/>
                  <a:buFont typeface="+mj-lt"/>
                  <a:buAutoNum type="arabicPeriod" startAt="2"/>
                  <a:tabLst>
                    <a:tab pos="1343025" algn="l"/>
                  </a:tabLst>
                </a:pP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Aká je pravdepodobnosť výhry v I. poradí (6 uhádnutých čísel)?</a:t>
                </a:r>
                <a:endParaRPr lang="en-US" sz="2200" dirty="0" smtClean="0">
                  <a:latin typeface="Calibri" panose="020F0502020204030204" pitchFamily="34" charset="0"/>
                  <a:sym typeface="Symbol"/>
                </a:endParaRPr>
              </a:p>
              <a:p>
                <a:pPr marL="1347788" indent="0">
                  <a:buSzPct val="105000"/>
                  <a:buNone/>
                </a:pPr>
                <a14:m>
                  <m:oMath xmlns:m="http://schemas.openxmlformats.org/officeDocument/2006/math">
                    <m:r>
                      <a:rPr lang="sk-SK" sz="22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𝒑</m:t>
                    </m:r>
                    <m:r>
                      <a:rPr lang="sk-SK" sz="22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=</m:t>
                    </m:r>
                    <m:f>
                      <m:fPr>
                        <m:ctrlPr>
                          <a:rPr lang="sk-SK" sz="22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sk-SK" sz="22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sk-SK" sz="2200" b="1" i="1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𝟔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sk-SK" sz="22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𝟔</m:t>
                                  </m:r>
                                </m:e>
                              </m:mr>
                            </m:m>
                          </m:e>
                        </m:d>
                      </m:num>
                      <m:den>
                        <m:d>
                          <m:dPr>
                            <m:ctrlPr>
                              <a:rPr lang="sk-SK" sz="22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sk-SK" sz="2200" b="1" i="1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2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𝟒</m:t>
                                  </m:r>
                                  <m:r>
                                    <a:rPr lang="en-US" sz="22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𝟗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2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𝟔</m:t>
                                  </m:r>
                                </m:e>
                              </m:mr>
                            </m:m>
                          </m:e>
                        </m:d>
                      </m:den>
                    </m:f>
                    <m:r>
                      <a:rPr lang="en-US" sz="22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=</m:t>
                    </m:r>
                    <m:f>
                      <m:fPr>
                        <m:ctrlPr>
                          <a:rPr lang="sk-SK" sz="22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libri" panose="020F0502020204030204" pitchFamily="34" charset="0"/>
                            <a:sym typeface="Symbol"/>
                          </a:rPr>
                          <m:t>13 983 816</m:t>
                        </m:r>
                      </m:den>
                    </m:f>
                    <m:r>
                      <a:rPr lang="sk-SK" sz="2200" b="1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=</m:t>
                    </m:r>
                  </m:oMath>
                </a14:m>
                <a:r>
                  <a:rPr lang="en-US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1</a:t>
                </a:r>
                <a:r>
                  <a:rPr lang="sk-SK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en-US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:</a:t>
                </a:r>
                <a:r>
                  <a:rPr lang="sk-SK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en-US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13 983 816</a:t>
                </a:r>
                <a:r>
                  <a:rPr lang="sk-SK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en-US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=</a:t>
                </a:r>
                <a:r>
                  <a:rPr lang="sk-SK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en-US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7,15.10</a:t>
                </a:r>
                <a:r>
                  <a:rPr lang="en-US" sz="2200" b="1" baseline="30000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-8</a:t>
                </a:r>
                <a:endParaRPr lang="sk-SK" sz="2200" b="1" baseline="30000" dirty="0" smtClean="0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79296" cy="5141168"/>
              </a:xfrm>
              <a:blipFill rotWithShape="0">
                <a:blip r:embed="rId2"/>
                <a:stretch>
                  <a:fillRect l="-924" t="-830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191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Kombinatorické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pravidlo 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sčítania</a:t>
            </a:r>
            <a:endParaRPr lang="sk-SK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SzPct val="150000"/>
              <a:buNone/>
              <a:tabLst>
                <a:tab pos="1343025" algn="l"/>
              </a:tabLst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Počet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prvkov |</a:t>
            </a:r>
            <a:r>
              <a:rPr lang="sk-SK" sz="2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M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| množiny je rovný súčtu počtu prvkov </a:t>
            </a:r>
            <a:r>
              <a:rPr lang="sk-SK" sz="2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disjunktných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 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podmnožín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, na ktoré sme množinu rozdelili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SzPct val="150000"/>
              <a:buNone/>
              <a:tabLst>
                <a:tab pos="542925" algn="l"/>
              </a:tabLst>
            </a:pPr>
            <a:r>
              <a:rPr lang="sk-SK" sz="22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M 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= </a:t>
            </a:r>
            <a:r>
              <a:rPr lang="en-US" sz="22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</a:t>
            </a:r>
            <a:r>
              <a:rPr lang="en-US" sz="2200" b="1" baseline="-25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</a:t>
            </a:r>
            <a:r>
              <a:rPr lang="sk-SK" sz="2200" b="1" baseline="-25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Symbol"/>
              </a:rPr>
              <a:t>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Symbol"/>
              </a:rPr>
              <a:t> </a:t>
            </a:r>
            <a:r>
              <a:rPr lang="en-US" sz="22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</a:t>
            </a:r>
            <a:r>
              <a:rPr lang="en-US" sz="2200" b="1" baseline="-25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</a:t>
            </a:r>
            <a:r>
              <a:rPr lang="sk-SK" sz="2200" b="1" baseline="-25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Symbol"/>
              </a:rPr>
              <a:t>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Symbol"/>
              </a:rPr>
              <a:t>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…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Symbol"/>
              </a:rPr>
              <a:t> </a:t>
            </a:r>
            <a:r>
              <a:rPr lang="en-US" sz="22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</a:t>
            </a:r>
            <a:r>
              <a:rPr lang="en-US" sz="2200" b="1" i="1" baseline="-25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 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Symbol"/>
              </a:rPr>
              <a:t>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|</a:t>
            </a:r>
            <a:r>
              <a:rPr lang="sk-SK" sz="22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|=|</a:t>
            </a:r>
            <a:r>
              <a:rPr lang="sk-SK" sz="22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</a:t>
            </a:r>
            <a:r>
              <a:rPr lang="sk-SK" sz="2200" b="1" baseline="-25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|+|</a:t>
            </a:r>
            <a:r>
              <a:rPr lang="sk-SK" sz="22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</a:t>
            </a:r>
            <a:r>
              <a:rPr lang="sk-SK" sz="2200" b="1" baseline="-25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|+... +|</a:t>
            </a:r>
            <a:r>
              <a:rPr lang="sk-SK" sz="2200" b="1" i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</a:t>
            </a:r>
            <a:r>
              <a:rPr lang="sk-SK" sz="2200" b="1" i="1" baseline="-250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|</a:t>
            </a:r>
          </a:p>
          <a:p>
            <a:pPr marL="0" indent="0">
              <a:spcAft>
                <a:spcPts val="600"/>
              </a:spcAft>
              <a:buSzPct val="150000"/>
              <a:buNone/>
              <a:tabLst>
                <a:tab pos="542925" algn="l"/>
              </a:tabLst>
            </a:pPr>
            <a:endParaRPr lang="en-US" sz="22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sym typeface="Symbol"/>
            </a:endParaRPr>
          </a:p>
          <a:p>
            <a:pPr marL="0" indent="0">
              <a:spcAft>
                <a:spcPts val="600"/>
              </a:spcAft>
              <a:buSzPct val="150000"/>
              <a:buNone/>
              <a:tabLst>
                <a:tab pos="542925" algn="l"/>
              </a:tabLst>
            </a:pP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Symbol"/>
              </a:rPr>
              <a:t>Príklad: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SzPct val="150000"/>
              <a:buNone/>
              <a:tabLst>
                <a:tab pos="542925" algn="l"/>
              </a:tabLst>
            </a:pP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V meste máme 4 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predajne </a:t>
            </a:r>
            <a:r>
              <a:rPr lang="sk-SK" sz="22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Billa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, 3 predajne </a:t>
            </a:r>
            <a:r>
              <a:rPr lang="sk-SK" sz="22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Lidl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 a 5 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predajní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Tesco. Ak chceme urobiť nákup práve v 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jednej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z týchto predajní, koľko 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máme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možností pre nákup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SzPct val="150000"/>
              <a:buNone/>
              <a:tabLst>
                <a:tab pos="542925" algn="l"/>
              </a:tabLst>
            </a:pPr>
            <a:r>
              <a:rPr lang="sk-SK" sz="2200" i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Riešenie: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SzPct val="150000"/>
              <a:buNone/>
              <a:tabLst>
                <a:tab pos="542925" algn="l"/>
              </a:tabLst>
            </a:pP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12 možností (4 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+ 3 + 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5).</a:t>
            </a:r>
          </a:p>
          <a:p>
            <a:pPr marL="0" indent="0">
              <a:spcAft>
                <a:spcPts val="1800"/>
              </a:spcAft>
              <a:buSzPct val="150000"/>
              <a:buNone/>
              <a:tabLst>
                <a:tab pos="542925" algn="l"/>
              </a:tabLst>
            </a:pPr>
            <a:endParaRPr lang="sk-SK" sz="22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sym typeface="Symbol"/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422110" y="1524000"/>
            <a:ext cx="8064896" cy="1368152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261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Kombinatorika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sk-SK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Loto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79296" cy="5141168"/>
              </a:xfrm>
            </p:spPr>
            <p:txBody>
              <a:bodyPr>
                <a:noAutofit/>
              </a:bodyPr>
              <a:lstStyle/>
              <a:p>
                <a:pPr marL="0" indent="0">
                  <a:buSzPct val="105000"/>
                  <a:buNone/>
                  <a:tabLst>
                    <a:tab pos="1343025" algn="l"/>
                  </a:tabLst>
                </a:pP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V číselnej lotérii </a:t>
                </a:r>
                <a:r>
                  <a:rPr lang="sk-SK" sz="2200" dirty="0" err="1" smtClean="0">
                    <a:latin typeface="Calibri" panose="020F0502020204030204" pitchFamily="34" charset="0"/>
                    <a:sym typeface="Symbol"/>
                  </a:rPr>
                  <a:t>Loto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 sa zo </a:t>
                </a:r>
                <a:r>
                  <a:rPr lang="sk-SK" sz="2200" dirty="0">
                    <a:latin typeface="Calibri" panose="020F0502020204030204" pitchFamily="34" charset="0"/>
                    <a:sym typeface="Symbol"/>
                  </a:rPr>
                  <a:t>49 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čísiel </a:t>
                </a:r>
                <a:r>
                  <a:rPr lang="sk-SK" sz="2200" dirty="0">
                    <a:latin typeface="Calibri" panose="020F0502020204030204" pitchFamily="34" charset="0"/>
                    <a:sym typeface="Symbol"/>
                  </a:rPr>
                  <a:t>losuje 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6 </a:t>
                </a:r>
                <a:r>
                  <a:rPr lang="sk-SK" sz="2200" dirty="0">
                    <a:latin typeface="Calibri" panose="020F0502020204030204" pitchFamily="34" charset="0"/>
                    <a:sym typeface="Symbol"/>
                  </a:rPr>
                  <a:t>čísiel plus 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1 dodatkové číslo. Všetky čísla sú navzájom rôzne. </a:t>
                </a:r>
              </a:p>
              <a:p>
                <a:pPr marL="0" indent="0">
                  <a:buSzPct val="105000"/>
                  <a:buNone/>
                  <a:tabLst>
                    <a:tab pos="1343025" algn="l"/>
                  </a:tabLst>
                </a:pP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Pravdepodobnosť výhry v danom poradí je daná vzťahom </a:t>
                </a:r>
                <a14:m>
                  <m:oMath xmlns:m="http://schemas.openxmlformats.org/officeDocument/2006/math">
                    <m:r>
                      <a:rPr lang="sk-SK" sz="2200" b="1" i="1" smtClean="0">
                        <a:latin typeface="Cambria Math"/>
                        <a:sym typeface="Symbol"/>
                      </a:rPr>
                      <m:t>𝒑</m:t>
                    </m:r>
                    <m:r>
                      <a:rPr lang="sk-SK" sz="2200" b="1" i="1" smtClean="0">
                        <a:latin typeface="Cambria Math"/>
                        <a:sym typeface="Symbol"/>
                      </a:rPr>
                      <m:t>=</m:t>
                    </m:r>
                    <m:f>
                      <m:fPr>
                        <m:ctrlPr>
                          <a:rPr lang="sk-SK" sz="2200" b="1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sk-SK" sz="2200" b="1" i="1" smtClean="0">
                            <a:latin typeface="Cambria Math"/>
                            <a:sym typeface="Symbol"/>
                          </a:rPr>
                          <m:t>𝒎</m:t>
                        </m:r>
                      </m:num>
                      <m:den>
                        <m:r>
                          <a:rPr lang="sk-SK" sz="2200" b="1" i="1" smtClean="0">
                            <a:latin typeface="Cambria Math"/>
                            <a:sym typeface="Symbol"/>
                          </a:rPr>
                          <m:t>𝒏</m:t>
                        </m:r>
                      </m:den>
                    </m:f>
                  </m:oMath>
                </a14:m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, kde </a:t>
                </a:r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SzPct val="105000"/>
                  <a:buNone/>
                  <a:tabLst>
                    <a:tab pos="1343025" algn="l"/>
                  </a:tabLst>
                </a:pPr>
                <a:r>
                  <a:rPr lang="sk-SK" sz="2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m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 je počet priaznivých možností a </a:t>
                </a:r>
                <a:r>
                  <a:rPr lang="sk-SK" sz="2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n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 je počet všetkých možností.</a:t>
                </a:r>
              </a:p>
              <a:p>
                <a:pPr marL="457200" indent="-457200">
                  <a:buClr>
                    <a:schemeClr val="accent1">
                      <a:lumMod val="50000"/>
                    </a:schemeClr>
                  </a:buClr>
                  <a:buSzPct val="100000"/>
                  <a:buFont typeface="+mj-lt"/>
                  <a:buAutoNum type="arabicPeriod" startAt="3"/>
                  <a:tabLst>
                    <a:tab pos="1343025" algn="l"/>
                  </a:tabLst>
                </a:pP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Aká </a:t>
                </a:r>
                <a:r>
                  <a:rPr lang="sk-SK" sz="2200" dirty="0">
                    <a:latin typeface="Calibri" panose="020F0502020204030204" pitchFamily="34" charset="0"/>
                    <a:sym typeface="Symbol"/>
                  </a:rPr>
                  <a:t>je pravdepodobnosť výhry v 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II</a:t>
                </a:r>
                <a:r>
                  <a:rPr lang="sk-SK" sz="2200" dirty="0">
                    <a:latin typeface="Calibri" panose="020F0502020204030204" pitchFamily="34" charset="0"/>
                    <a:sym typeface="Symbol"/>
                  </a:rPr>
                  <a:t>. poradí 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(5 </a:t>
                </a:r>
                <a:r>
                  <a:rPr lang="sk-SK" sz="2200" dirty="0">
                    <a:latin typeface="Calibri" panose="020F0502020204030204" pitchFamily="34" charset="0"/>
                    <a:sym typeface="Symbol"/>
                  </a:rPr>
                  <a:t>uhádnutých 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čísel plus jedno dodatkové)?</a:t>
                </a:r>
              </a:p>
              <a:p>
                <a:pPr marL="1073150" indent="0">
                  <a:buSzPct val="105000"/>
                  <a:buNone/>
                  <a:tabLst>
                    <a:tab pos="1343025" algn="l"/>
                  </a:tabLst>
                </a:pPr>
                <a14:m>
                  <m:oMath xmlns:m="http://schemas.openxmlformats.org/officeDocument/2006/math">
                    <m:r>
                      <a:rPr lang="sk-SK" sz="22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𝒑</m:t>
                    </m:r>
                    <m:r>
                      <a:rPr lang="sk-SK" sz="22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=</m:t>
                    </m:r>
                    <m:f>
                      <m:fPr>
                        <m:ctrlPr>
                          <a:rPr lang="sk-SK" sz="22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sk-SK" sz="22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sk-SK" sz="2200" b="1" i="1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𝟔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𝟓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.</m:t>
                        </m:r>
                        <m:d>
                          <m:dPr>
                            <m:ctrlPr>
                              <a:rPr lang="sk-SK" sz="22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sk-SK" sz="2200" b="1" i="1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𝟏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𝟏</m:t>
                                  </m:r>
                                </m:e>
                              </m:mr>
                            </m:m>
                          </m:e>
                        </m:d>
                      </m:num>
                      <m:den>
                        <m:d>
                          <m:dPr>
                            <m:ctrlPr>
                              <a:rPr lang="sk-SK" sz="22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sk-SK" sz="2200" b="1" i="1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2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𝟒</m:t>
                                  </m:r>
                                  <m:r>
                                    <a:rPr lang="en-US" sz="22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𝟗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2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𝟔</m:t>
                                  </m:r>
                                </m:e>
                              </m:mr>
                            </m:m>
                          </m:e>
                        </m:d>
                      </m:den>
                    </m:f>
                    <m:r>
                      <a:rPr lang="en-US" sz="2200" b="1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=</m:t>
                    </m:r>
                    <m:f>
                      <m:fPr>
                        <m:ctrlPr>
                          <a:rPr lang="sk-SK" sz="22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sk-SK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𝟔</m:t>
                        </m:r>
                      </m:num>
                      <m:den>
                        <m:d>
                          <m:dPr>
                            <m:ctrlPr>
                              <a:rPr lang="sk-SK" sz="22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sk-SK" sz="2200" b="1" i="1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2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𝟒</m:t>
                                  </m:r>
                                  <m:r>
                                    <a:rPr lang="en-US" sz="22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𝟗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sk-SK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𝟔</m:t>
                                  </m:r>
                                </m:e>
                              </m:mr>
                            </m:m>
                          </m:e>
                        </m:d>
                      </m:den>
                    </m:f>
                    <m:r>
                      <a:rPr lang="sk-SK" sz="2200" b="1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=</m:t>
                    </m:r>
                  </m:oMath>
                </a14:m>
                <a:r>
                  <a:rPr lang="sk-SK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6 </a:t>
                </a:r>
                <a:r>
                  <a:rPr lang="en-US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:</a:t>
                </a:r>
                <a:r>
                  <a:rPr lang="sk-SK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en-US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13 </a:t>
                </a:r>
                <a:r>
                  <a:rPr lang="en-US" sz="2200" b="1" dirty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983 </a:t>
                </a:r>
                <a:r>
                  <a:rPr lang="en-US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816</a:t>
                </a:r>
                <a:r>
                  <a:rPr lang="sk-SK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en-US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=</a:t>
                </a:r>
                <a:r>
                  <a:rPr lang="sk-SK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en-US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4,29.10</a:t>
                </a:r>
                <a:r>
                  <a:rPr lang="en-US" sz="2200" b="1" baseline="30000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-7</a:t>
                </a:r>
                <a:endParaRPr lang="sk-SK" sz="2200" b="1" dirty="0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  <a:p>
                <a:pPr marL="457200" indent="-457200">
                  <a:spcBef>
                    <a:spcPts val="1200"/>
                  </a:spcBef>
                  <a:buClr>
                    <a:schemeClr val="accent1">
                      <a:lumMod val="50000"/>
                    </a:schemeClr>
                  </a:buClr>
                  <a:buSzPct val="100000"/>
                  <a:buFont typeface="+mj-lt"/>
                  <a:buAutoNum type="arabicPeriod" startAt="4"/>
                  <a:tabLst>
                    <a:tab pos="1343025" algn="l"/>
                  </a:tabLst>
                </a:pP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Aká </a:t>
                </a:r>
                <a:r>
                  <a:rPr lang="sk-SK" sz="2200" dirty="0">
                    <a:latin typeface="Calibri" panose="020F0502020204030204" pitchFamily="34" charset="0"/>
                    <a:sym typeface="Symbol"/>
                  </a:rPr>
                  <a:t>je 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pravdepodobnosť </a:t>
                </a:r>
                <a:r>
                  <a:rPr lang="sk-SK" sz="2200" dirty="0">
                    <a:latin typeface="Calibri" panose="020F0502020204030204" pitchFamily="34" charset="0"/>
                    <a:sym typeface="Symbol"/>
                  </a:rPr>
                  <a:t>výhry v 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III. </a:t>
                </a:r>
                <a:r>
                  <a:rPr lang="sk-SK" sz="2200" dirty="0">
                    <a:latin typeface="Calibri" panose="020F0502020204030204" pitchFamily="34" charset="0"/>
                    <a:sym typeface="Symbol"/>
                  </a:rPr>
                  <a:t>poradí 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(</a:t>
                </a:r>
                <a:r>
                  <a:rPr lang="en-US" sz="2200" dirty="0" smtClean="0">
                    <a:latin typeface="Calibri" panose="020F0502020204030204" pitchFamily="34" charset="0"/>
                    <a:sym typeface="Symbol"/>
                  </a:rPr>
                  <a:t>5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 uhádnutých čísiel)?</a:t>
                </a:r>
              </a:p>
              <a:p>
                <a:pPr marL="1073150" indent="0">
                  <a:buSzPct val="105000"/>
                  <a:buNone/>
                  <a:tabLst>
                    <a:tab pos="1343025" algn="l"/>
                  </a:tabLst>
                </a:pPr>
                <a14:m>
                  <m:oMath xmlns:m="http://schemas.openxmlformats.org/officeDocument/2006/math">
                    <m:r>
                      <a:rPr lang="sk-SK" sz="22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𝒑</m:t>
                    </m:r>
                    <m:r>
                      <a:rPr lang="sk-SK" sz="22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=</m:t>
                    </m:r>
                    <m:f>
                      <m:fPr>
                        <m:ctrlPr>
                          <a:rPr lang="sk-SK" sz="22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sk-SK" sz="22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sk-SK" sz="2200" b="1" i="1" smtClean="0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sk-SK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𝟔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sk-SK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𝟓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sk-SK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.</m:t>
                        </m:r>
                        <m:d>
                          <m:dPr>
                            <m:ctrlPr>
                              <a:rPr lang="sk-SK" sz="22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sk-SK" sz="2200" b="1" i="1" smtClean="0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sk-SK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𝟒</m:t>
                                  </m:r>
                                  <m:r>
                                    <a:rPr lang="sk-SK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𝟑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sk-SK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𝟏</m:t>
                                  </m:r>
                                </m:e>
                              </m:mr>
                            </m:m>
                          </m:e>
                        </m:d>
                      </m:num>
                      <m:den>
                        <m:d>
                          <m:dPr>
                            <m:ctrlPr>
                              <a:rPr lang="sk-SK" sz="22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sk-SK" sz="2200" b="1" i="1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2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𝟒</m:t>
                                  </m:r>
                                  <m:r>
                                    <a:rPr lang="en-US" sz="22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𝟗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sk-SK" sz="22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𝟔</m:t>
                                  </m:r>
                                </m:e>
                              </m:mr>
                            </m:m>
                          </m:e>
                        </m:d>
                      </m:den>
                    </m:f>
                    <m:r>
                      <a:rPr lang="sk-SK" sz="2200" b="1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=</m:t>
                    </m:r>
                  </m:oMath>
                </a14:m>
                <a:r>
                  <a:rPr lang="sk-SK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258 </a:t>
                </a:r>
                <a:r>
                  <a:rPr lang="en-US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:</a:t>
                </a:r>
                <a:r>
                  <a:rPr lang="sk-SK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en-US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13 </a:t>
                </a:r>
                <a:r>
                  <a:rPr lang="en-US" sz="2200" b="1" dirty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983 </a:t>
                </a:r>
                <a:r>
                  <a:rPr lang="en-US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816</a:t>
                </a:r>
                <a:r>
                  <a:rPr lang="sk-SK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en-US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=</a:t>
                </a:r>
                <a:r>
                  <a:rPr lang="sk-SK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1</a:t>
                </a:r>
                <a:r>
                  <a:rPr lang="en-US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,</a:t>
                </a:r>
                <a:r>
                  <a:rPr lang="sk-SK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845</a:t>
                </a:r>
                <a:r>
                  <a:rPr lang="en-US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.10</a:t>
                </a:r>
                <a:r>
                  <a:rPr lang="en-US" sz="2200" b="1" baseline="30000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-</a:t>
                </a:r>
                <a:r>
                  <a:rPr lang="sk-SK" sz="2200" b="1" baseline="30000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5</a:t>
                </a:r>
                <a:endParaRPr lang="sk-SK" sz="2200" b="1" dirty="0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  <a:p>
                <a:pPr marL="457200" indent="-457200">
                  <a:buSzPct val="105000"/>
                  <a:buFont typeface="+mj-lt"/>
                  <a:buAutoNum type="arabicPeriod" startAt="3"/>
                  <a:tabLst>
                    <a:tab pos="1343025" algn="l"/>
                  </a:tabLst>
                </a:pPr>
                <a:endParaRPr lang="sk-SK" sz="2200" dirty="0">
                  <a:latin typeface="Calibri" panose="020F0502020204030204" pitchFamily="34" charset="0"/>
                  <a:sym typeface="Symbol"/>
                </a:endParaRPr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79296" cy="5141168"/>
              </a:xfrm>
              <a:blipFill rotWithShape="0">
                <a:blip r:embed="rId2"/>
                <a:stretch>
                  <a:fillRect l="-924" t="-830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242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Kombinatorika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sk-SK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Loto</a:t>
            </a:r>
            <a:endParaRPr lang="sk-SK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79296" cy="5141168"/>
              </a:xfrm>
            </p:spPr>
            <p:txBody>
              <a:bodyPr>
                <a:noAutofit/>
              </a:bodyPr>
              <a:lstStyle/>
              <a:p>
                <a:pPr marL="0" indent="0">
                  <a:buSzPct val="105000"/>
                  <a:buNone/>
                  <a:tabLst>
                    <a:tab pos="1343025" algn="l"/>
                  </a:tabLst>
                </a:pP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V číselnej lotérii </a:t>
                </a:r>
                <a:r>
                  <a:rPr lang="sk-SK" sz="2200" dirty="0" err="1" smtClean="0">
                    <a:latin typeface="Calibri" panose="020F0502020204030204" pitchFamily="34" charset="0"/>
                    <a:sym typeface="Symbol"/>
                  </a:rPr>
                  <a:t>Loto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 sa zo </a:t>
                </a:r>
                <a:r>
                  <a:rPr lang="sk-SK" sz="2200" dirty="0">
                    <a:latin typeface="Calibri" panose="020F0502020204030204" pitchFamily="34" charset="0"/>
                    <a:sym typeface="Symbol"/>
                  </a:rPr>
                  <a:t>49 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čísiel </a:t>
                </a:r>
                <a:r>
                  <a:rPr lang="sk-SK" sz="2200" dirty="0">
                    <a:latin typeface="Calibri" panose="020F0502020204030204" pitchFamily="34" charset="0"/>
                    <a:sym typeface="Symbol"/>
                  </a:rPr>
                  <a:t>losuje 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6 </a:t>
                </a:r>
                <a:r>
                  <a:rPr lang="sk-SK" sz="2200" dirty="0">
                    <a:latin typeface="Calibri" panose="020F0502020204030204" pitchFamily="34" charset="0"/>
                    <a:sym typeface="Symbol"/>
                  </a:rPr>
                  <a:t>čísiel plus 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1 dodatkové číslo. Všetky čísla sú navzájom rôzne. </a:t>
                </a:r>
              </a:p>
              <a:p>
                <a:pPr marL="0" indent="0">
                  <a:buSzPct val="105000"/>
                  <a:buNone/>
                  <a:tabLst>
                    <a:tab pos="1343025" algn="l"/>
                  </a:tabLst>
                </a:pP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Pravdepodobnosť výhry v danom poradí je daná vzťahom </a:t>
                </a:r>
                <a14:m>
                  <m:oMath xmlns:m="http://schemas.openxmlformats.org/officeDocument/2006/math">
                    <m:r>
                      <a:rPr lang="sk-SK" sz="2200" b="1" i="1" smtClean="0">
                        <a:latin typeface="Cambria Math"/>
                        <a:sym typeface="Symbol"/>
                      </a:rPr>
                      <m:t>𝒑</m:t>
                    </m:r>
                    <m:r>
                      <a:rPr lang="sk-SK" sz="2200" b="1" i="1" smtClean="0">
                        <a:latin typeface="Cambria Math"/>
                        <a:sym typeface="Symbol"/>
                      </a:rPr>
                      <m:t>=</m:t>
                    </m:r>
                    <m:f>
                      <m:fPr>
                        <m:ctrlPr>
                          <a:rPr lang="sk-SK" sz="2200" b="1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sk-SK" sz="2200" b="1" i="1" smtClean="0">
                            <a:latin typeface="Cambria Math"/>
                            <a:sym typeface="Symbol"/>
                          </a:rPr>
                          <m:t>𝒎</m:t>
                        </m:r>
                      </m:num>
                      <m:den>
                        <m:r>
                          <a:rPr lang="sk-SK" sz="2200" b="1" i="1" smtClean="0">
                            <a:latin typeface="Cambria Math"/>
                            <a:sym typeface="Symbol"/>
                          </a:rPr>
                          <m:t>𝒏</m:t>
                        </m:r>
                      </m:den>
                    </m:f>
                  </m:oMath>
                </a14:m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, kde </a:t>
                </a:r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SzPct val="105000"/>
                  <a:buNone/>
                  <a:tabLst>
                    <a:tab pos="1343025" algn="l"/>
                  </a:tabLst>
                </a:pPr>
                <a:r>
                  <a:rPr lang="sk-SK" sz="2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m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 je počet priaznivých možností a </a:t>
                </a:r>
                <a:r>
                  <a:rPr lang="sk-SK" sz="2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n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 je počet všetkých možností.</a:t>
                </a:r>
              </a:p>
              <a:p>
                <a:pPr marL="457200" indent="-457200">
                  <a:buClr>
                    <a:schemeClr val="accent1">
                      <a:lumMod val="50000"/>
                    </a:schemeClr>
                  </a:buClr>
                  <a:buSzPct val="100000"/>
                  <a:buFont typeface="+mj-lt"/>
                  <a:buAutoNum type="arabicPeriod" startAt="5"/>
                  <a:tabLst>
                    <a:tab pos="1343025" algn="l"/>
                  </a:tabLst>
                </a:pP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Aká </a:t>
                </a:r>
                <a:r>
                  <a:rPr lang="sk-SK" sz="2200" dirty="0">
                    <a:latin typeface="Calibri" panose="020F0502020204030204" pitchFamily="34" charset="0"/>
                    <a:sym typeface="Symbol"/>
                  </a:rPr>
                  <a:t>je pravdepodobnosť výhry v 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I</a:t>
                </a:r>
                <a:r>
                  <a:rPr lang="en-US" sz="2200" dirty="0" smtClean="0">
                    <a:latin typeface="Calibri" panose="020F0502020204030204" pitchFamily="34" charset="0"/>
                    <a:sym typeface="Symbol"/>
                  </a:rPr>
                  <a:t>V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. </a:t>
                </a:r>
                <a:r>
                  <a:rPr lang="sk-SK" sz="2200" dirty="0">
                    <a:latin typeface="Calibri" panose="020F0502020204030204" pitchFamily="34" charset="0"/>
                    <a:sym typeface="Symbol"/>
                  </a:rPr>
                  <a:t>poradí 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(</a:t>
                </a:r>
                <a:r>
                  <a:rPr lang="en-US" sz="2200" dirty="0" smtClean="0">
                    <a:latin typeface="Calibri" panose="020F0502020204030204" pitchFamily="34" charset="0"/>
                    <a:sym typeface="Symbol"/>
                  </a:rPr>
                  <a:t>4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 uhádnut</a:t>
                </a:r>
                <a:r>
                  <a:rPr lang="sk-SK" sz="2200" dirty="0">
                    <a:latin typeface="Calibri" panose="020F0502020204030204" pitchFamily="34" charset="0"/>
                    <a:sym typeface="Symbol"/>
                  </a:rPr>
                  <a:t>é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 čísla)?</a:t>
                </a:r>
              </a:p>
              <a:p>
                <a:pPr marL="1073150" indent="0">
                  <a:buSzPct val="105000"/>
                  <a:buNone/>
                  <a:tabLst>
                    <a:tab pos="1343025" algn="l"/>
                  </a:tabLst>
                </a:pPr>
                <a14:m>
                  <m:oMath xmlns:m="http://schemas.openxmlformats.org/officeDocument/2006/math">
                    <m:r>
                      <a:rPr lang="sk-SK" sz="22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𝒑</m:t>
                    </m:r>
                    <m:r>
                      <a:rPr lang="sk-SK" sz="22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=</m:t>
                    </m:r>
                    <m:f>
                      <m:fPr>
                        <m:ctrlPr>
                          <a:rPr lang="sk-SK" sz="22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sk-SK" sz="22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sk-SK" sz="2200" b="1" i="1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𝟔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sk-SK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𝟒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.</m:t>
                        </m:r>
                        <m:d>
                          <m:dPr>
                            <m:ctrlPr>
                              <a:rPr lang="sk-SK" sz="22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sk-SK" sz="2200" b="1" i="1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sk-SK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𝟒𝟑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sk-SK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𝟐</m:t>
                                  </m:r>
                                </m:e>
                              </m:mr>
                            </m:m>
                          </m:e>
                        </m:d>
                      </m:num>
                      <m:den>
                        <m:d>
                          <m:dPr>
                            <m:ctrlPr>
                              <a:rPr lang="sk-SK" sz="22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sk-SK" sz="2200" b="1" i="1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2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𝟒</m:t>
                                  </m:r>
                                  <m:r>
                                    <a:rPr lang="en-US" sz="22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𝟗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2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𝟔</m:t>
                                  </m:r>
                                </m:e>
                              </m:mr>
                            </m:m>
                          </m:e>
                        </m:d>
                      </m:den>
                    </m:f>
                    <m:r>
                      <a:rPr lang="en-US" sz="2200" b="1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=</m:t>
                    </m:r>
                    <m:f>
                      <m:fPr>
                        <m:ctrlPr>
                          <a:rPr lang="sk-SK" sz="22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sk-SK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𝟏𝟓</m:t>
                        </m:r>
                        <m:r>
                          <a:rPr lang="sk-SK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.</m:t>
                        </m:r>
                        <m:r>
                          <a:rPr lang="sk-SK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𝟗𝟎𝟑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libri" panose="020F0502020204030204" pitchFamily="34" charset="0"/>
                            <a:sym typeface="Symbol"/>
                          </a:rPr>
                          <m:t>13 983 816</m:t>
                        </m:r>
                      </m:den>
                    </m:f>
                    <m:r>
                      <a:rPr lang="sk-SK" sz="2200" b="1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=</m:t>
                    </m:r>
                  </m:oMath>
                </a14:m>
                <a:r>
                  <a:rPr lang="sk-SK" sz="2200" b="1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sk-SK" sz="2200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0,0009686 = 9</a:t>
                </a:r>
                <a:r>
                  <a:rPr lang="en-US" sz="2200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,</a:t>
                </a:r>
                <a:r>
                  <a:rPr lang="sk-SK" sz="2200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69</a:t>
                </a:r>
                <a:r>
                  <a:rPr lang="en-US" sz="2200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.10</a:t>
                </a:r>
                <a:r>
                  <a:rPr lang="en-US" sz="2200" baseline="30000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-</a:t>
                </a:r>
                <a:r>
                  <a:rPr lang="sk-SK" sz="2200" baseline="30000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4</a:t>
                </a:r>
                <a:endParaRPr lang="sk-SK" sz="2200" dirty="0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  <a:p>
                <a:pPr marL="457200" indent="-457200">
                  <a:spcBef>
                    <a:spcPts val="1200"/>
                  </a:spcBef>
                  <a:buClr>
                    <a:schemeClr val="accent1">
                      <a:lumMod val="50000"/>
                    </a:schemeClr>
                  </a:buClr>
                  <a:buSzPct val="100000"/>
                  <a:buFont typeface="+mj-lt"/>
                  <a:buAutoNum type="arabicPeriod" startAt="6"/>
                  <a:tabLst>
                    <a:tab pos="1343025" algn="l"/>
                  </a:tabLst>
                </a:pP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Aká </a:t>
                </a:r>
                <a:r>
                  <a:rPr lang="sk-SK" sz="2200" dirty="0">
                    <a:latin typeface="Calibri" panose="020F0502020204030204" pitchFamily="34" charset="0"/>
                    <a:sym typeface="Symbol"/>
                  </a:rPr>
                  <a:t>je 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pravdepodobnosť </a:t>
                </a:r>
                <a:r>
                  <a:rPr lang="sk-SK" sz="2200" dirty="0">
                    <a:latin typeface="Calibri" panose="020F0502020204030204" pitchFamily="34" charset="0"/>
                    <a:sym typeface="Symbol"/>
                  </a:rPr>
                  <a:t>výhry v </a:t>
                </a:r>
                <a:r>
                  <a:rPr lang="sk-SK" sz="2200" dirty="0" err="1" smtClean="0">
                    <a:latin typeface="Calibri" panose="020F0502020204030204" pitchFamily="34" charset="0"/>
                    <a:sym typeface="Symbol"/>
                  </a:rPr>
                  <a:t>V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. </a:t>
                </a:r>
                <a:r>
                  <a:rPr lang="sk-SK" sz="2200" dirty="0">
                    <a:latin typeface="Calibri" panose="020F0502020204030204" pitchFamily="34" charset="0"/>
                    <a:sym typeface="Symbol"/>
                  </a:rPr>
                  <a:t>poradí </a:t>
                </a:r>
                <a:r>
                  <a:rPr lang="sk-SK" sz="2200" dirty="0" smtClean="0">
                    <a:latin typeface="Calibri" panose="020F0502020204030204" pitchFamily="34" charset="0"/>
                    <a:sym typeface="Symbol"/>
                  </a:rPr>
                  <a:t>(3 </a:t>
                </a:r>
                <a:r>
                  <a:rPr lang="sk-SK" sz="2200" dirty="0">
                    <a:latin typeface="Calibri" panose="020F0502020204030204" pitchFamily="34" charset="0"/>
                    <a:sym typeface="Symbol"/>
                  </a:rPr>
                  <a:t>uhádnuté čísla)?</a:t>
                </a:r>
                <a:endParaRPr lang="sk-SK" sz="2200" dirty="0" smtClean="0">
                  <a:latin typeface="Calibri" panose="020F0502020204030204" pitchFamily="34" charset="0"/>
                  <a:sym typeface="Symbol"/>
                </a:endParaRPr>
              </a:p>
              <a:p>
                <a:pPr marL="1073150" indent="0">
                  <a:buSzPct val="105000"/>
                  <a:buNone/>
                  <a:tabLst>
                    <a:tab pos="1343025" algn="l"/>
                  </a:tabLst>
                </a:pPr>
                <a14:m>
                  <m:oMath xmlns:m="http://schemas.openxmlformats.org/officeDocument/2006/math">
                    <m:r>
                      <a:rPr lang="sk-SK" sz="2200" b="1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𝒑</m:t>
                    </m:r>
                    <m:r>
                      <a:rPr lang="sk-SK" sz="2200" b="1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=</m:t>
                    </m:r>
                    <m:f>
                      <m:fPr>
                        <m:ctrlPr>
                          <a:rPr lang="sk-SK" sz="22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sk-SK" sz="22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sk-SK" sz="2200" b="1" i="1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2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𝟔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sk-SK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𝟑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sz="22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.</m:t>
                        </m:r>
                        <m:d>
                          <m:dPr>
                            <m:ctrlPr>
                              <a:rPr lang="sk-SK" sz="22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sk-SK" sz="2200" b="1" i="1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sk-SK" sz="22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𝟒𝟑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sk-SK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𝟑</m:t>
                                  </m:r>
                                </m:e>
                              </m:mr>
                            </m:m>
                          </m:e>
                        </m:d>
                      </m:num>
                      <m:den>
                        <m:d>
                          <m:dPr>
                            <m:ctrlPr>
                              <a:rPr lang="sk-SK" sz="22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sk-SK" sz="2200" b="1" i="1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2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𝟒</m:t>
                                  </m:r>
                                  <m:r>
                                    <a:rPr lang="en-US" sz="22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𝟗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200" b="1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𝟔</m:t>
                                  </m:r>
                                </m:e>
                              </m:mr>
                            </m:m>
                          </m:e>
                        </m:d>
                      </m:den>
                    </m:f>
                    <m:r>
                      <a:rPr lang="en-US" sz="2200" b="1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=</m:t>
                    </m:r>
                    <m:f>
                      <m:fPr>
                        <m:ctrlPr>
                          <a:rPr lang="sk-SK" sz="22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sk-SK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𝟐𝟎</m:t>
                        </m:r>
                        <m:r>
                          <a:rPr lang="sk-SK" sz="22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.</m:t>
                        </m:r>
                        <m:r>
                          <a:rPr lang="sk-SK" sz="22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𝟏𝟐𝟑𝟒𝟏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libri" panose="020F0502020204030204" pitchFamily="34" charset="0"/>
                            <a:sym typeface="Symbol"/>
                          </a:rPr>
                          <m:t>13 983 816</m:t>
                        </m:r>
                      </m:den>
                    </m:f>
                    <m:r>
                      <a:rPr lang="sk-SK" sz="2200" b="1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sym typeface="Symbol"/>
                      </a:rPr>
                      <m:t>=</m:t>
                    </m:r>
                  </m:oMath>
                </a14:m>
                <a:r>
                  <a:rPr lang="sk-SK" sz="2200" b="1" dirty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sk-SK" sz="2200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0,0176504 </a:t>
                </a:r>
                <a:r>
                  <a:rPr lang="sk-SK" sz="2200" dirty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= </a:t>
                </a:r>
                <a:r>
                  <a:rPr lang="sk-SK" sz="2200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1</a:t>
                </a:r>
                <a:r>
                  <a:rPr lang="en-US" sz="2200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,</a:t>
                </a:r>
                <a:r>
                  <a:rPr lang="sk-SK" sz="2200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77</a:t>
                </a:r>
                <a:r>
                  <a:rPr lang="en-US" sz="2200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.10</a:t>
                </a:r>
                <a:r>
                  <a:rPr lang="en-US" sz="2200" baseline="30000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-</a:t>
                </a:r>
                <a:r>
                  <a:rPr lang="sk-SK" sz="2200" baseline="30000" dirty="0" smtClean="0">
                    <a:solidFill>
                      <a:schemeClr val="accent2">
                        <a:lumMod val="75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2</a:t>
                </a:r>
                <a:endParaRPr lang="sk-SK" sz="2200" dirty="0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  <a:p>
                <a:pPr marL="457200" indent="-457200">
                  <a:buSzPct val="105000"/>
                  <a:buFont typeface="+mj-lt"/>
                  <a:buAutoNum type="arabicPeriod" startAt="3"/>
                  <a:tabLst>
                    <a:tab pos="1343025" algn="l"/>
                  </a:tabLst>
                </a:pPr>
                <a:endParaRPr lang="sk-SK" sz="2200" dirty="0">
                  <a:latin typeface="Calibri" panose="020F0502020204030204" pitchFamily="34" charset="0"/>
                  <a:sym typeface="Symbol"/>
                </a:endParaRPr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79296" cy="5141168"/>
              </a:xfrm>
              <a:blipFill rotWithShape="0">
                <a:blip r:embed="rId2"/>
                <a:stretch>
                  <a:fillRect l="-924" t="-830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689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Kombinatorické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pravidlo 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súčinu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Autofit/>
          </a:bodyPr>
          <a:lstStyle/>
          <a:p>
            <a:pPr marL="269875" indent="-269875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dirty="0" smtClean="0"/>
              <a:t>V </a:t>
            </a:r>
            <a:r>
              <a:rPr lang="sk-SK" sz="2000" dirty="0"/>
              <a:t>triede je 21 žiakov. Koľkými spôsobmi je možné vybrať trojicu na vyskúšanie</a:t>
            </a:r>
            <a:r>
              <a:rPr lang="sk-SK" sz="2000" dirty="0" smtClean="0"/>
              <a:t>?</a:t>
            </a:r>
            <a:endParaRPr lang="en-US" sz="2000" dirty="0" smtClean="0"/>
          </a:p>
          <a:p>
            <a:pPr marL="269875" indent="-269875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dirty="0"/>
              <a:t>Určite koľkými spôsobmi je možné vybrať z 33 žiakov štyroch zástupcov triedy na školský turnaj.</a:t>
            </a:r>
            <a:endParaRPr lang="en-US" sz="2000" dirty="0"/>
          </a:p>
          <a:p>
            <a:pPr marL="269875" indent="-269875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dirty="0" smtClean="0"/>
              <a:t>Koľkými </a:t>
            </a:r>
            <a:r>
              <a:rPr lang="sk-SK" sz="2000" dirty="0"/>
              <a:t>spôsobmi je možné rozdeliť 10 hráčov na dve 5 členné </a:t>
            </a:r>
            <a:r>
              <a:rPr lang="sk-SK" sz="2000" dirty="0" smtClean="0"/>
              <a:t>družstvá?</a:t>
            </a:r>
            <a:endParaRPr lang="en-US" sz="2000" dirty="0" smtClean="0"/>
          </a:p>
          <a:p>
            <a:pPr marL="269875" indent="-269875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sk-SK" sz="2000" dirty="0" smtClean="0"/>
          </a:p>
          <a:p>
            <a:pPr marL="269875" indent="-269875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2000" dirty="0"/>
          </a:p>
          <a:p>
            <a:pPr marL="269875" indent="-269875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2000" dirty="0"/>
          </a:p>
          <a:p>
            <a:pPr marL="269875" indent="-269875">
              <a:spcBef>
                <a:spcPts val="0"/>
              </a:spcBef>
              <a:buFont typeface="+mj-lt"/>
              <a:buAutoNum type="arabicPeriod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39989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Kombinatorika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ďalšie príklady</a:t>
            </a:r>
            <a:endParaRPr lang="sk-SK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Autofit/>
          </a:bodyPr>
          <a:lstStyle/>
          <a:p>
            <a:pPr marL="269875" indent="-269875"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000" dirty="0" smtClean="0"/>
              <a:t>Koľko je všetkých päťciferných čísel?</a:t>
            </a:r>
          </a:p>
          <a:p>
            <a:pPr marL="269875" indent="-269875"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000" dirty="0" smtClean="0"/>
              <a:t>Máme 5 kartičiek s hodnotami 1, 3, 4, 7 a 8. Koľko rôznych päťciferných čísel možno </a:t>
            </a:r>
            <a:r>
              <a:rPr lang="sk-SK" sz="2000" dirty="0" err="1" smtClean="0"/>
              <a:t>preusporiadaním</a:t>
            </a:r>
            <a:r>
              <a:rPr lang="sk-SK" sz="2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permut</a:t>
            </a:r>
            <a:r>
              <a:rPr lang="sk-SK" sz="2000" dirty="0" err="1" smtClean="0"/>
              <a:t>áciou</a:t>
            </a:r>
            <a:r>
              <a:rPr lang="en-US" sz="2000" dirty="0" smtClean="0"/>
              <a:t>) </a:t>
            </a:r>
            <a:r>
              <a:rPr lang="sk-SK" sz="2000" dirty="0" smtClean="0"/>
              <a:t>kartičiek vytvoriť? </a:t>
            </a:r>
          </a:p>
          <a:p>
            <a:pPr marL="269875" indent="-269875"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000" dirty="0" smtClean="0"/>
              <a:t>Máme 5 kartičiek s hodnotami 1, 3, 4, 7 a 8. Koľko rôznych päťciferných čísel možno </a:t>
            </a:r>
            <a:r>
              <a:rPr lang="sk-SK" sz="2000" dirty="0" err="1" smtClean="0"/>
              <a:t>preusporiadaním</a:t>
            </a:r>
            <a:r>
              <a:rPr lang="sk-SK" sz="2000" dirty="0" smtClean="0"/>
              <a:t> kartičiek vytvoriť, ak na prvom mieste nesmie byť číslo 3?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81405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Kombinatorika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Autofit/>
          </a:bodyPr>
          <a:lstStyle/>
          <a:p>
            <a:pPr marL="269875" indent="-269875">
              <a:buFont typeface="+mj-lt"/>
              <a:buAutoNum type="arabicPeriod"/>
            </a:pPr>
            <a:r>
              <a:rPr lang="sk-SK" sz="2000" dirty="0"/>
              <a:t>Koľkými spôsobmi možno 6 autobusov zoradiť na letisku</a:t>
            </a:r>
            <a:r>
              <a:rPr lang="sk-SK" sz="2000" dirty="0" smtClean="0"/>
              <a:t>?</a:t>
            </a:r>
            <a:endParaRPr lang="en-US" sz="2000" dirty="0" smtClean="0"/>
          </a:p>
          <a:p>
            <a:pPr marL="269875" indent="-269875">
              <a:buFont typeface="+mj-lt"/>
              <a:buAutoNum type="arabicPeriod"/>
            </a:pPr>
            <a:endParaRPr lang="sk-SK" dirty="0" smtClean="0"/>
          </a:p>
          <a:p>
            <a:pPr marL="269875" lvl="1" indent="-269875">
              <a:buFont typeface="+mj-lt"/>
              <a:buAutoNum type="arabicPeriod" startAt="2"/>
            </a:pPr>
            <a:endParaRPr lang="en-US" dirty="0" smtClean="0"/>
          </a:p>
          <a:p>
            <a:pPr marL="269875" lvl="1" indent="-269875">
              <a:buFont typeface="+mj-lt"/>
              <a:buAutoNum type="arabicPeriod" startAt="2"/>
            </a:pPr>
            <a:endParaRPr lang="en-US" dirty="0"/>
          </a:p>
          <a:p>
            <a:pPr marL="269875" lvl="1" indent="-269875">
              <a:buFont typeface="+mj-lt"/>
              <a:buAutoNum type="arabicPeriod" startAt="2"/>
            </a:pPr>
            <a:r>
              <a:rPr lang="sk-SK" dirty="0"/>
              <a:t>Koľkými spôsobmi sa môže posadiť 5 osôb na 2 stoličiek (napr. miestenky vo vlaku)?</a:t>
            </a:r>
            <a:r>
              <a:rPr lang="sk-SK" dirty="0" smtClean="0"/>
              <a:t> </a:t>
            </a:r>
            <a:endParaRPr lang="en-US" dirty="0" smtClean="0"/>
          </a:p>
          <a:p>
            <a:pPr marL="269875" lvl="1" indent="-269875">
              <a:buFont typeface="+mj-lt"/>
              <a:buAutoNum type="arabicPeriod" startAt="2"/>
            </a:pPr>
            <a:r>
              <a:rPr lang="sk-SK" dirty="0"/>
              <a:t>V obchode majú 5 druhov čokolád. Koľkými spôsobmi možno zakúpiť 16 čokolád?</a:t>
            </a:r>
            <a:endParaRPr lang="en-US" dirty="0"/>
          </a:p>
          <a:p>
            <a:pPr marL="269875" lvl="1" indent="-269875">
              <a:buFont typeface="+mj-lt"/>
              <a:buAutoNum type="arabicPeriod" startAt="2"/>
            </a:pPr>
            <a:endParaRPr lang="sk-SK" dirty="0"/>
          </a:p>
          <a:p>
            <a:pPr marL="273050" lvl="1" indent="0">
              <a:buNone/>
            </a:pPr>
            <a:endParaRPr lang="sk-SK" sz="2000" dirty="0" smtClean="0"/>
          </a:p>
          <a:p>
            <a:pPr marL="615950" lvl="1" indent="-342900">
              <a:buAutoNum type="alphaLcParenR"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346038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Kombinatorické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pravidlo 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sčítania</a:t>
            </a:r>
            <a:endParaRPr lang="sk-SK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257800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SzPct val="150000"/>
              <a:buNone/>
              <a:tabLst>
                <a:tab pos="1343025" algn="l"/>
              </a:tabLst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Počet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prvkov |</a:t>
            </a:r>
            <a:r>
              <a:rPr lang="sk-SK" sz="2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M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| množiny je rovný súčtu počtu prvkov </a:t>
            </a:r>
            <a:r>
              <a:rPr lang="sk-SK" sz="2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disjunktných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 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podmnožín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, na ktoré sme množinu 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rozdelili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.</a:t>
            </a:r>
            <a:endParaRPr lang="sk-SK" sz="2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sym typeface="Symbol"/>
            </a:endParaRPr>
          </a:p>
          <a:p>
            <a:pPr marL="0" indent="0">
              <a:spcAft>
                <a:spcPts val="600"/>
              </a:spcAft>
              <a:buSzPct val="150000"/>
              <a:buNone/>
              <a:tabLst>
                <a:tab pos="542925" algn="l"/>
              </a:tabLst>
            </a:pPr>
            <a:r>
              <a:rPr lang="sk-SK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Symbol"/>
              </a:rPr>
              <a:t>Príklad:</a:t>
            </a:r>
            <a:endParaRPr lang="sk-SK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sym typeface="Symbol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SzPct val="150000"/>
              <a:buNone/>
              <a:tabLst>
                <a:tab pos="542925" algn="l"/>
              </a:tabLst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Koľkými spôsobmi môžeme 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z mincí 0,5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0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 €, 1 € a 2 € poskladať 5 €.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SzPct val="150000"/>
              <a:buNone/>
              <a:tabLst>
                <a:tab pos="542925" algn="l"/>
              </a:tabLst>
            </a:pPr>
            <a:r>
              <a:rPr lang="sk-SK" sz="2000" i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Riešenie:</a:t>
            </a:r>
            <a:r>
              <a:rPr lang="sk-SK" sz="20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 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Úlohu rozdelíme na menšie úlohy a  počet možností jednotlivých úloh sčítame.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SzPct val="150000"/>
              <a:buNone/>
              <a:tabLst>
                <a:tab pos="542925" algn="l"/>
              </a:tabLst>
            </a:pP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Ak použijeme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mince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: </a:t>
            </a:r>
          </a:p>
          <a:p>
            <a:pPr marL="357188" indent="-357188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  <a:tabLst>
                <a:tab pos="542925" algn="l"/>
              </a:tabLst>
            </a:pP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Iba 0,5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0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 € ... </a:t>
            </a:r>
            <a:r>
              <a:rPr lang="sk-SK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1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 možnosť,     iba 1€ ... </a:t>
            </a:r>
            <a:r>
              <a:rPr lang="sk-SK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1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 možnosť,     iba 2 € ... </a:t>
            </a:r>
            <a:r>
              <a:rPr lang="sk-SK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0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 možností</a:t>
            </a:r>
          </a:p>
          <a:p>
            <a:pPr marL="357188" indent="-357188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  <a:tabLst>
                <a:tab pos="542925" algn="l"/>
              </a:tabLst>
            </a:pP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0,5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0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 € a 1 € ... </a:t>
            </a:r>
            <a:r>
              <a:rPr lang="sk-SK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4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 možnosti</a:t>
            </a:r>
          </a:p>
          <a:p>
            <a:pPr marL="357188" indent="-357188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  <a:tabLst>
                <a:tab pos="542925" algn="l"/>
              </a:tabLst>
            </a:pP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0,5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0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 € a 2 € ... </a:t>
            </a:r>
            <a:r>
              <a:rPr lang="sk-SK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2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 možnosti</a:t>
            </a:r>
          </a:p>
          <a:p>
            <a:pPr marL="357188" indent="-357188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  <a:tabLst>
                <a:tab pos="542925" algn="l"/>
              </a:tabLst>
            </a:pP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1€ 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a 2 € ... </a:t>
            </a:r>
            <a:r>
              <a:rPr lang="sk-SK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2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 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možnosti</a:t>
            </a:r>
          </a:p>
          <a:p>
            <a:pPr marL="357188" indent="-357188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  <a:tabLst>
                <a:tab pos="542925" algn="l"/>
              </a:tabLst>
            </a:pP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0,5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0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 €, 1€ a 2 € ... </a:t>
            </a:r>
            <a:r>
              <a:rPr lang="sk-SK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2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 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možnosti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tabLst>
                <a:tab pos="542925" algn="l"/>
              </a:tabLst>
            </a:pP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Spolu: 1 +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1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 +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0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 + 4 + 2 + 2 + 2 = </a:t>
            </a:r>
            <a:r>
              <a:rPr lang="sk-SK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12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sym typeface="Symbol"/>
              </a:rPr>
              <a:t> možností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50000"/>
              <a:tabLst>
                <a:tab pos="542925" algn="l"/>
              </a:tabLst>
            </a:pPr>
            <a:endParaRPr lang="sk-SK" sz="2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sym typeface="Symbol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SzPct val="150000"/>
              <a:buNone/>
              <a:tabLst>
                <a:tab pos="542925" algn="l"/>
              </a:tabLst>
            </a:pPr>
            <a:endParaRPr lang="sk-SK" sz="2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sym typeface="Symbol"/>
            </a:endParaRPr>
          </a:p>
          <a:p>
            <a:pPr marL="0" indent="0">
              <a:spcAft>
                <a:spcPts val="1800"/>
              </a:spcAft>
              <a:buSzPct val="150000"/>
              <a:buNone/>
              <a:tabLst>
                <a:tab pos="542925" algn="l"/>
              </a:tabLst>
            </a:pPr>
            <a:endParaRPr lang="sk-SK" sz="22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sym typeface="Symbol"/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467544" y="1556792"/>
            <a:ext cx="8064896" cy="864096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899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Kombinatorické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pravidlo 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súčinu</a:t>
            </a:r>
            <a:endParaRPr lang="sk-SK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Autofit/>
          </a:bodyPr>
          <a:lstStyle/>
          <a:p>
            <a:pPr marL="0" indent="0">
              <a:buClr>
                <a:schemeClr val="accent1">
                  <a:lumMod val="50000"/>
                </a:schemeClr>
              </a:buClr>
              <a:buNone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Používame pre 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výpočet všetkých 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usporiadaných </a:t>
            </a:r>
            <a:r>
              <a:rPr lang="sk-SK" sz="2200" b="1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</a:t>
            </a:r>
            <a:r>
              <a:rPr lang="sk-SK" sz="2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-tic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ktorých prvý člen možno vybrať práve </a:t>
            </a:r>
            <a:r>
              <a:rPr lang="sk-SK" sz="2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</a:t>
            </a:r>
            <a:r>
              <a:rPr lang="sk-SK" sz="2200" baseline="-25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1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spôsobmi, druhý člen po výbere prvého člena práve </a:t>
            </a:r>
            <a:r>
              <a:rPr lang="sk-SK" sz="2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</a:t>
            </a:r>
            <a:r>
              <a:rPr lang="sk-SK" sz="2200" baseline="-25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spôsobmi atď., až </a:t>
            </a:r>
            <a:r>
              <a:rPr lang="sk-SK" sz="22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</a:t>
            </a:r>
            <a:r>
              <a:rPr lang="sk-SK" sz="22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-tý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člen po výbere (</a:t>
            </a:r>
            <a:r>
              <a:rPr lang="sk-SK" sz="2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-1)-ho člena práve </a:t>
            </a:r>
            <a:r>
              <a:rPr lang="sk-SK" sz="22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</a:t>
            </a:r>
            <a:r>
              <a:rPr lang="sk-SK" sz="2200" i="1" baseline="-250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spôsobmi. Rovná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sa </a:t>
            </a:r>
            <a:r>
              <a:rPr lang="sk-SK" sz="22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</a:t>
            </a:r>
            <a:r>
              <a:rPr lang="sk-SK" sz="2200" b="1" baseline="-25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*</a:t>
            </a:r>
            <a:r>
              <a:rPr lang="sk-SK" sz="22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</a:t>
            </a:r>
            <a:r>
              <a:rPr lang="sk-SK" sz="2200" b="1" baseline="-25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*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...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*</a:t>
            </a:r>
            <a:r>
              <a:rPr lang="sk-SK" sz="2200" b="1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</a:t>
            </a:r>
            <a:r>
              <a:rPr lang="sk-SK" sz="2200" b="1" i="1" baseline="-250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ts val="18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50000"/>
              <a:buNone/>
              <a:tabLst>
                <a:tab pos="542925" algn="l"/>
              </a:tabLst>
            </a:pP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Symbol"/>
              </a:rPr>
              <a:t>Príklady:</a:t>
            </a:r>
          </a:p>
          <a:p>
            <a:pPr marL="357188" indent="-357188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1.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	Na tanečnom večierku je 25 chlapcov a 30 dievčat. Koľko rôznych tanečných párov </a:t>
            </a:r>
            <a:r>
              <a:rPr lang="sk-SK" sz="2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chlapec-dievča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možno vytvoriť?</a:t>
            </a:r>
            <a:endParaRPr lang="sk-SK" sz="2200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57188" indent="-357188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	25*30 = 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750</a:t>
            </a:r>
          </a:p>
          <a:p>
            <a:pPr marL="357188" indent="-357188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2.	Koľkými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spôsobmi možno zamiešať 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5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hracích kariet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?</a:t>
            </a:r>
          </a:p>
          <a:p>
            <a:pPr marL="357188" indent="-357188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	5*4*3*2*1 = 5! = 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120</a:t>
            </a:r>
          </a:p>
          <a:p>
            <a:pPr marL="357188" indent="-357188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3.	Ako sa zvýši počet možností zamiešania kariet, ak ich bude 6?</a:t>
            </a:r>
          </a:p>
          <a:p>
            <a:pPr marL="357188" indent="-357188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	6*(počet možností zamiešania 5-tich kariet) = 6*5!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= 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6!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= 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720</a:t>
            </a:r>
            <a:endParaRPr lang="sk-SK" sz="2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395536" y="1556792"/>
            <a:ext cx="8568952" cy="1512168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505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Kombinatorické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pravidlo 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súčinu</a:t>
            </a:r>
            <a:endParaRPr lang="sk-SK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Autofit/>
          </a:bodyPr>
          <a:lstStyle/>
          <a:p>
            <a:pPr marL="0" indent="0">
              <a:buClr>
                <a:schemeClr val="accent1">
                  <a:lumMod val="50000"/>
                </a:schemeClr>
              </a:buClr>
              <a:buNone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Používame pre 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výpočet všetkých 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usporiadaných </a:t>
            </a:r>
            <a:r>
              <a:rPr lang="sk-SK" sz="2200" b="1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</a:t>
            </a:r>
            <a:r>
              <a:rPr lang="sk-SK" sz="2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-tic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ktorých prvý člen možno vybrať práve </a:t>
            </a:r>
            <a:r>
              <a:rPr lang="sk-SK" sz="2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</a:t>
            </a:r>
            <a:r>
              <a:rPr lang="sk-SK" sz="2200" baseline="-25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1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spôsobmi, druhý člen po výbere prvého člena práve </a:t>
            </a:r>
            <a:r>
              <a:rPr lang="sk-SK" sz="2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</a:t>
            </a:r>
            <a:r>
              <a:rPr lang="sk-SK" sz="2200" baseline="-25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spôsobmi atď., až </a:t>
            </a:r>
            <a:r>
              <a:rPr lang="sk-SK" sz="22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</a:t>
            </a:r>
            <a:r>
              <a:rPr lang="sk-SK" sz="22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-tý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člen po výbere (</a:t>
            </a:r>
            <a:r>
              <a:rPr lang="sk-SK" sz="2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-1)-ho člena práve </a:t>
            </a:r>
            <a:r>
              <a:rPr lang="sk-SK" sz="22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</a:t>
            </a:r>
            <a:r>
              <a:rPr lang="sk-SK" sz="2200" i="1" baseline="-250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spôsobmi. Rovná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sa </a:t>
            </a:r>
            <a:r>
              <a:rPr lang="sk-SK" sz="22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</a:t>
            </a:r>
            <a:r>
              <a:rPr lang="sk-SK" sz="2200" b="1" baseline="-25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*</a:t>
            </a:r>
            <a:r>
              <a:rPr lang="sk-SK" sz="22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</a:t>
            </a:r>
            <a:r>
              <a:rPr lang="sk-SK" sz="2200" b="1" baseline="-25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*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...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*</a:t>
            </a:r>
            <a:r>
              <a:rPr lang="sk-SK" sz="2200" b="1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</a:t>
            </a:r>
            <a:r>
              <a:rPr lang="sk-SK" sz="2200" b="1" i="1" baseline="-250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ts val="18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50000"/>
              <a:buNone/>
              <a:tabLst>
                <a:tab pos="542925" algn="l"/>
              </a:tabLst>
            </a:pP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Symbol"/>
              </a:rPr>
              <a:t>Príklady:</a:t>
            </a:r>
          </a:p>
          <a:p>
            <a:pPr marL="357188" indent="-357188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1.	Koľkými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spôsobmi je možné zoradiť 9 kníh na polici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?</a:t>
            </a:r>
          </a:p>
          <a:p>
            <a:pPr marL="357188" indent="-357188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9!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= 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362 880</a:t>
            </a:r>
          </a:p>
          <a:p>
            <a:pPr marL="357188" indent="-357188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2.	Ak jedno zoradenie kníh na polici z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príkladu 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1 trvá 1 sekundu, koľko hodín by trvalo vyskúšanie všetkých 362 880 možností?</a:t>
            </a:r>
          </a:p>
          <a:p>
            <a:pPr marL="357188" indent="-357188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	362880 s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=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6048 min </a:t>
            </a:r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=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100.8 h 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=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4,2 dní 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(bez prestávky)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57188" indent="-357188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3.	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4 z 9 kníh sú detektívky. Koľkými spôsobmi je možné zoradiť 9 kníh na polici, ak na začiatku radu majú byť detektívky a potom ostatné knihy?</a:t>
            </a:r>
          </a:p>
          <a:p>
            <a:pPr marL="357188" indent="-357188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4! 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* 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5! </a:t>
            </a:r>
            <a:r>
              <a:rPr lang="sk-SK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= 24*120 = </a:t>
            </a:r>
            <a:r>
              <a:rPr lang="sk-SK" sz="2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2 880</a:t>
            </a:r>
          </a:p>
          <a:p>
            <a:pPr marL="357188" indent="-357188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None/>
            </a:pPr>
            <a:endParaRPr lang="sk-SK" sz="22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sym typeface="Symbol"/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395536" y="1556792"/>
            <a:ext cx="8568952" cy="1512168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269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Kombinatorické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pravidlo 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súčinu</a:t>
            </a:r>
            <a:endParaRPr lang="sk-SK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141168"/>
              </a:xfrm>
            </p:spPr>
            <p:txBody>
              <a:bodyPr>
                <a:noAutofit/>
              </a:bodyPr>
              <a:lstStyle/>
              <a:p>
                <a:pPr marL="357188" indent="-357188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Vo </a:t>
                </a:r>
                <a:r>
                  <a:rPr lang="sk-SK" sz="2200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voľbách kandiduje </a:t>
                </a:r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7 </a:t>
                </a:r>
                <a:r>
                  <a:rPr lang="sk-SK" sz="2200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politických strán. </a:t>
                </a:r>
                <a:endParaRPr lang="sk-SK" sz="2200" b="1" dirty="0" smtClean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  <a:p>
                <a:pPr marL="357188" indent="-357188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1.	V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ypočítajte </a:t>
                </a:r>
                <a:r>
                  <a:rPr lang="sk-SK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koľkými možnými spôsobmi môžu výsledky volieb dopadnúť, ak žiadne dve strany nezískajú rovnaký počet hlasov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?</a:t>
                </a:r>
              </a:p>
              <a:p>
                <a:pPr marL="357188" indent="-357188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</a:t>
                </a:r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7! </a:t>
                </a:r>
                <a:r>
                  <a:rPr lang="sk-SK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=</a:t>
                </a:r>
                <a:r>
                  <a:rPr lang="sk-SK" sz="2200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5 040</a:t>
                </a:r>
              </a:p>
              <a:p>
                <a:pPr marL="357188" indent="-357188">
                  <a:spcBef>
                    <a:spcPts val="60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2.	Do parlamentu sa dostanú 3 politické strany bez ohľadu na výsledky volieb. Koľkými rôznymi spôsobmi môže byť zostavený parlament? (Koľko trojíc strán možno zostaviť?)</a:t>
                </a:r>
              </a:p>
              <a:p>
                <a:pPr marL="357188" indent="-357188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k-SK" sz="22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k-SK" sz="220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sk-SK" sz="22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sk-SK" sz="22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sk-SK" sz="22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4!∗3!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35 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(kombinácie, neusporiadané </a:t>
                </a:r>
                <a:r>
                  <a:rPr lang="sk-SK" sz="2200" i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n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-</a:t>
                </a:r>
                <a:r>
                  <a:rPr lang="sk-SK" sz="2200" dirty="0" err="1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tice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, nezáleží na poradí)</a:t>
                </a:r>
              </a:p>
              <a:p>
                <a:pPr marL="357188" indent="-357188">
                  <a:spcBef>
                    <a:spcPts val="60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3.</a:t>
                </a:r>
                <a:r>
                  <a:rPr lang="sk-SK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Do parlamentu sa dostanú prvé 3 víťazné politické strany. Koľkými rôznymi spôsobmi môže byť zostavený 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parlament, ak záleží aj na poradí umiestnenia vo voľbách?</a:t>
                </a:r>
              </a:p>
              <a:p>
                <a:pPr marL="357188" indent="-357188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7</a:t>
                </a:r>
                <a:r>
                  <a:rPr lang="en-US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*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6</a:t>
                </a:r>
                <a:r>
                  <a:rPr lang="en-US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*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5=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sz="22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7!</m:t>
                        </m:r>
                      </m:num>
                      <m:den>
                        <m:d>
                          <m:dPr>
                            <m:ctrlPr>
                              <a:rPr lang="sk-SK" sz="2200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k-SK" sz="2200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7−3</m:t>
                            </m:r>
                          </m:e>
                        </m:d>
                        <m:r>
                          <a:rPr lang="sk-SK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sk-SK" sz="22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4!</m:t>
                        </m:r>
                      </m:den>
                    </m:f>
                    <m:r>
                      <a:rPr lang="en-US" sz="2200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𝟐𝟏𝟎</m:t>
                    </m:r>
                  </m:oMath>
                </a14:m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sk-SK" sz="21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(variácie, usporiadané </a:t>
                </a:r>
                <a:r>
                  <a:rPr lang="sk-SK" sz="2100" i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n</a:t>
                </a:r>
                <a:r>
                  <a:rPr lang="sk-SK" sz="21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-tice, </a:t>
                </a:r>
                <a:r>
                  <a:rPr lang="sk-SK" sz="21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záleží </a:t>
                </a:r>
                <a:r>
                  <a:rPr lang="sk-SK" sz="21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na poradí)</a:t>
                </a:r>
              </a:p>
              <a:p>
                <a:pPr marL="357188" indent="-357188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endParaRPr lang="sk-SK" sz="2200" b="1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sym typeface="Symbol"/>
                </a:endParaRPr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141168"/>
              </a:xfrm>
              <a:blipFill rotWithShape="0">
                <a:blip r:embed="rId3"/>
                <a:stretch>
                  <a:fillRect l="-912" t="-830" r="-561" b="-119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177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Permutácie</a:t>
            </a:r>
            <a:endParaRPr lang="sk-SK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79296" cy="5141168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180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50000"/>
                  <a:buNone/>
                  <a:tabLst>
                    <a:tab pos="542925" algn="l"/>
                  </a:tabLst>
                </a:pPr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sym typeface="Symbol"/>
                  </a:rPr>
                  <a:t>Príklady:</a:t>
                </a:r>
              </a:p>
              <a:p>
                <a:pPr marL="357188" indent="-357188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1.	Aká </a:t>
                </a:r>
                <a:r>
                  <a:rPr lang="sk-SK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je pravdepodobnosť, že slovom náhodne zostaveným z písmen S, P, E bude PES? (permutácie bez opakovania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)</a:t>
                </a:r>
              </a:p>
              <a:p>
                <a:pPr marL="357188" indent="-357188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1 </a:t>
                </a:r>
                <a:r>
                  <a:rPr lang="en-US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: 3! </a:t>
                </a:r>
                <a:r>
                  <a:rPr lang="en-US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= 1 : 6 = </a:t>
                </a:r>
                <a:r>
                  <a:rPr lang="en-US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0,1666667 </a:t>
                </a:r>
                <a:r>
                  <a:rPr lang="en-US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= </a:t>
                </a:r>
                <a:r>
                  <a:rPr lang="en-US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16,67%</a:t>
                </a:r>
              </a:p>
              <a:p>
                <a:pPr marL="357188" indent="-357188">
                  <a:spcBef>
                    <a:spcPts val="60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en-US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2.	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Koľko </a:t>
                </a:r>
                <a:r>
                  <a:rPr lang="sk-SK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nových (zmysluplných aj nezmysluplných) slov môžeme získať </a:t>
                </a:r>
                <a:r>
                  <a:rPr lang="sk-SK" sz="2200" dirty="0" err="1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preusporiadaním</a:t>
                </a:r>
                <a:r>
                  <a:rPr lang="sk-SK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 písmen v slove </a:t>
                </a:r>
                <a:r>
                  <a:rPr lang="sk-SK" sz="2200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KALANETIKA</a:t>
                </a:r>
                <a:r>
                  <a:rPr lang="sk-SK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?</a:t>
                </a:r>
                <a:r>
                  <a:rPr lang="en-US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sk-SK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(permutácie </a:t>
                </a:r>
                <a:r>
                  <a:rPr lang="en-US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s</a:t>
                </a:r>
                <a:r>
                  <a:rPr lang="sk-SK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 opakovaním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)</a:t>
                </a:r>
              </a:p>
              <a:p>
                <a:pPr marL="357188" indent="-357188">
                  <a:spcBef>
                    <a:spcPts val="0"/>
                  </a:spcBef>
                  <a:spcAft>
                    <a:spcPts val="600"/>
                  </a:spcAft>
                  <a:buClr>
                    <a:schemeClr val="accent1">
                      <a:lumMod val="50000"/>
                    </a:schemeClr>
                  </a:buClr>
                  <a:buSzPct val="100000"/>
                  <a:buNone/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sz="2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2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US" sz="2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!∗</m:t>
                        </m:r>
                        <m:r>
                          <a:rPr lang="en-US" sz="2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!∗</m:t>
                        </m:r>
                        <m:r>
                          <a:rPr lang="en-US" sz="2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!∗</m:t>
                        </m:r>
                        <m:r>
                          <a:rPr lang="en-US" sz="2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!∗</m:t>
                        </m:r>
                        <m:r>
                          <a:rPr lang="en-US" sz="2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!∗</m:t>
                        </m:r>
                        <m:r>
                          <a:rPr lang="en-US" sz="2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!∗</m:t>
                        </m:r>
                        <m:r>
                          <a:rPr lang="en-US" sz="2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10∗9∗8∗7∗6∗5∗4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2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𝟑𝟎𝟐</m:t>
                    </m:r>
                    <m:r>
                      <a:rPr lang="en-US" sz="2200" b="1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200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𝟒𝟎𝟎</m:t>
                    </m:r>
                  </m:oMath>
                </a14:m>
                <a:endParaRPr lang="sk-SK" sz="22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  <a:p>
                <a:pPr marL="0" indent="0">
                  <a:spcAft>
                    <a:spcPts val="1800"/>
                  </a:spcAft>
                  <a:buClr>
                    <a:schemeClr val="accent1">
                      <a:lumMod val="50000"/>
                    </a:schemeClr>
                  </a:buClr>
                  <a:buSzPct val="150000"/>
                  <a:buNone/>
                  <a:tabLst>
                    <a:tab pos="542925" algn="l"/>
                  </a:tabLst>
                </a:pPr>
                <a:endParaRPr lang="sk-SK" sz="2200" b="1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sym typeface="Symbol"/>
                </a:endParaRPr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79296" cy="5141168"/>
              </a:xfrm>
              <a:blipFill rotWithShape="1">
                <a:blip r:embed="rId3"/>
                <a:stretch>
                  <a:fillRect l="-924" t="-830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375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Kombinatorické pravidlo 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súčinu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79296" cy="5141168"/>
              </a:xfrm>
            </p:spPr>
            <p:txBody>
              <a:bodyPr>
                <a:noAutofit/>
              </a:bodyPr>
              <a:lstStyle/>
              <a:p>
                <a:pPr marL="0" indent="0">
                  <a:buSzPct val="150000"/>
                  <a:buNone/>
                  <a:tabLst>
                    <a:tab pos="1343025" algn="l"/>
                  </a:tabLst>
                </a:pPr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Určte počet všetkých hrán v úplnom neorientovanom grafe o </a:t>
                </a:r>
                <a:r>
                  <a:rPr lang="sk-SK" sz="2200" b="1" i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n</a:t>
                </a:r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vrcholoch!</a:t>
                </a:r>
              </a:p>
              <a:p>
                <a:pPr marL="357188" indent="-357188">
                  <a:buSzPct val="150000"/>
                  <a:tabLst>
                    <a:tab pos="1343025" algn="l"/>
                  </a:tabLst>
                </a:pPr>
                <a:endParaRPr lang="sk-SK" sz="22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  <a:p>
                <a:pPr marL="357188" indent="-357188">
                  <a:buSzPct val="150000"/>
                  <a:tabLst>
                    <a:tab pos="1343025" algn="l"/>
                  </a:tabLst>
                </a:pPr>
                <a:endParaRPr lang="sk-SK" sz="2200" dirty="0" smtClean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  <a:p>
                <a:pPr marL="357188" indent="-357188">
                  <a:buSzPct val="150000"/>
                  <a:tabLst>
                    <a:tab pos="1343025" algn="l"/>
                  </a:tabLst>
                </a:pPr>
                <a:endParaRPr lang="sk-SK" sz="2200" dirty="0" smtClean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  <a:p>
                <a:pPr marL="357188" indent="-357188">
                  <a:buSzPct val="150000"/>
                  <a:tabLst>
                    <a:tab pos="1343025" algn="l"/>
                  </a:tabLst>
                </a:pPr>
                <a:endParaRPr lang="sk-SK" sz="22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  <a:p>
                <a:pPr marL="357188" indent="-357188">
                  <a:buSzPct val="150000"/>
                  <a:tabLst>
                    <a:tab pos="1343025" algn="l"/>
                  </a:tabLst>
                </a:pPr>
                <a:endParaRPr lang="sk-SK" sz="2200" dirty="0" smtClean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  <a:p>
                <a:pPr marL="0" indent="0">
                  <a:spcBef>
                    <a:spcPts val="0"/>
                  </a:spcBef>
                  <a:buSzPct val="150000"/>
                  <a:buNone/>
                  <a:tabLst>
                    <a:tab pos="1343025" algn="l"/>
                  </a:tabLst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       </a:t>
                </a:r>
                <a:r>
                  <a:rPr lang="sk-SK" sz="2200" i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n</a:t>
                </a:r>
                <a:r>
                  <a:rPr lang="en-US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= 3 → 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3 </a:t>
                </a:r>
                <a:r>
                  <a:rPr lang="en-US" sz="2200" dirty="0" err="1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hrany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         </a:t>
                </a:r>
                <a:r>
                  <a:rPr lang="sk-SK" sz="2200" i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n</a:t>
                </a:r>
                <a:r>
                  <a:rPr lang="en-US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en-US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= </a:t>
                </a:r>
                <a:r>
                  <a:rPr lang="en-US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4 </a:t>
                </a:r>
                <a:r>
                  <a:rPr lang="en-US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→ </a:t>
                </a:r>
                <a:r>
                  <a:rPr lang="en-US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6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en-US" sz="2200" dirty="0" err="1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hr</a:t>
                </a:r>
                <a:r>
                  <a:rPr lang="sk-SK" sz="2200" dirty="0" err="1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án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                </a:t>
                </a:r>
                <a:r>
                  <a:rPr lang="sk-SK" sz="2200" i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n</a:t>
                </a:r>
                <a:r>
                  <a:rPr lang="en-US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= 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5</a:t>
                </a:r>
                <a:r>
                  <a:rPr lang="en-US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en-US" sz="22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→ 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10 hrán</a:t>
                </a:r>
              </a:p>
              <a:p>
                <a:pPr marL="0" indent="0">
                  <a:buSzPct val="150000"/>
                  <a:buNone/>
                  <a:tabLst>
                    <a:tab pos="1343025" algn="l"/>
                  </a:tabLst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Počet vrcholov: </a:t>
                </a:r>
                <a:r>
                  <a:rPr lang="sk-SK" sz="2200" b="1" i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n</a:t>
                </a:r>
                <a:endParaRPr lang="sk-SK" sz="2200" b="1" dirty="0" smtClean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  <a:p>
                <a:pPr marL="0" indent="0">
                  <a:buSzPct val="150000"/>
                  <a:buNone/>
                  <a:tabLst>
                    <a:tab pos="1343025" algn="l"/>
                  </a:tabLst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Každý vrchol je spojený a </a:t>
                </a:r>
                <a:r>
                  <a:rPr lang="sk-SK" sz="2200" b="1" i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n</a:t>
                </a:r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-1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uzlami</a:t>
                </a:r>
              </a:p>
              <a:p>
                <a:pPr marL="0" indent="0">
                  <a:buSzPct val="150000"/>
                  <a:buNone/>
                  <a:tabLst>
                    <a:tab pos="1343025" algn="l"/>
                  </a:tabLst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Každá hrana je započítaná 2-krát (každá hrana </a:t>
                </a:r>
                <a:r>
                  <a:rPr lang="sk-SK" sz="2200" dirty="0" err="1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inciduje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s dvomi vrcholmi)</a:t>
                </a:r>
                <a:endParaRPr lang="sk-SK" sz="22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  <a:p>
                <a:pPr marL="0" indent="0">
                  <a:spcBef>
                    <a:spcPts val="1800"/>
                  </a:spcBef>
                  <a:buSzPct val="150000"/>
                  <a:buNone/>
                  <a:tabLst>
                    <a:tab pos="1343025" algn="l"/>
                  </a:tabLst>
                </a:pPr>
                <a:r>
                  <a:rPr lang="sk-SK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     </a:t>
                </a:r>
                <a:r>
                  <a:rPr lang="en-US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		</a:t>
                </a:r>
                <a:r>
                  <a:rPr lang="sk-SK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sk-SK" b="1" i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n</a:t>
                </a:r>
                <a:r>
                  <a:rPr lang="sk-SK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vrcholov </a:t>
                </a:r>
                <a:r>
                  <a:rPr lang="sk-SK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en-US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𝒏</m:t>
                        </m:r>
                        <m:r>
                          <a:rPr lang="en-US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.(</m:t>
                        </m:r>
                        <m:r>
                          <a:rPr lang="en-US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𝒏</m:t>
                        </m:r>
                        <m:r>
                          <a:rPr lang="en-US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)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𝟐</m:t>
                        </m:r>
                      </m:den>
                    </m:f>
                  </m:oMath>
                </a14:m>
                <a:r>
                  <a:rPr lang="sk-SK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 hrán</a:t>
                </a:r>
                <a:endParaRPr lang="sk-SK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79296" cy="5141168"/>
              </a:xfrm>
              <a:blipFill rotWithShape="0">
                <a:blip r:embed="rId2"/>
                <a:stretch>
                  <a:fillRect l="-924" t="-830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vnoramenný trojuholník 3"/>
          <p:cNvSpPr/>
          <p:nvPr/>
        </p:nvSpPr>
        <p:spPr>
          <a:xfrm>
            <a:off x="1043608" y="2636912"/>
            <a:ext cx="1656184" cy="1440160"/>
          </a:xfrm>
          <a:prstGeom prst="triangl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22" name="Skupina 21"/>
          <p:cNvGrpSpPr/>
          <p:nvPr/>
        </p:nvGrpSpPr>
        <p:grpSpPr>
          <a:xfrm>
            <a:off x="3203848" y="2636912"/>
            <a:ext cx="2088232" cy="1440160"/>
            <a:chOff x="3203848" y="2708920"/>
            <a:chExt cx="2088232" cy="1440160"/>
          </a:xfrm>
        </p:grpSpPr>
        <p:sp>
          <p:nvSpPr>
            <p:cNvPr id="6" name="Obdĺžnik 5"/>
            <p:cNvSpPr/>
            <p:nvPr/>
          </p:nvSpPr>
          <p:spPr>
            <a:xfrm>
              <a:off x="3203848" y="2708920"/>
              <a:ext cx="2088232" cy="1440160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8" name="Rovná spojnica 7"/>
            <p:cNvCxnSpPr/>
            <p:nvPr/>
          </p:nvCxnSpPr>
          <p:spPr>
            <a:xfrm>
              <a:off x="3203848" y="2708920"/>
              <a:ext cx="2088232" cy="1440160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9"/>
            <p:cNvCxnSpPr/>
            <p:nvPr/>
          </p:nvCxnSpPr>
          <p:spPr>
            <a:xfrm flipV="1">
              <a:off x="3203848" y="2708920"/>
              <a:ext cx="2088232" cy="1440160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Skupina 22"/>
          <p:cNvGrpSpPr/>
          <p:nvPr/>
        </p:nvGrpSpPr>
        <p:grpSpPr>
          <a:xfrm>
            <a:off x="5940152" y="2060848"/>
            <a:ext cx="2232248" cy="2016224"/>
            <a:chOff x="5940152" y="2132856"/>
            <a:chExt cx="2232248" cy="2016224"/>
          </a:xfrm>
        </p:grpSpPr>
        <p:sp>
          <p:nvSpPr>
            <p:cNvPr id="11" name="Pravidelný päťuholník 10"/>
            <p:cNvSpPr/>
            <p:nvPr/>
          </p:nvSpPr>
          <p:spPr>
            <a:xfrm>
              <a:off x="5940152" y="2132856"/>
              <a:ext cx="2232248" cy="2016224"/>
            </a:xfrm>
            <a:prstGeom prst="pentagon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13" name="Rovná spojnica 12"/>
            <p:cNvCxnSpPr>
              <a:stCxn id="11" idx="1"/>
              <a:endCxn id="11" idx="5"/>
            </p:cNvCxnSpPr>
            <p:nvPr/>
          </p:nvCxnSpPr>
          <p:spPr>
            <a:xfrm>
              <a:off x="5940154" y="2902983"/>
              <a:ext cx="2232244" cy="0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ovná spojnica 14"/>
            <p:cNvCxnSpPr>
              <a:stCxn id="11" idx="0"/>
              <a:endCxn id="11" idx="2"/>
            </p:cNvCxnSpPr>
            <p:nvPr/>
          </p:nvCxnSpPr>
          <p:spPr>
            <a:xfrm flipH="1">
              <a:off x="6366475" y="2132856"/>
              <a:ext cx="689801" cy="2016219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>
              <a:stCxn id="11" idx="0"/>
              <a:endCxn id="11" idx="4"/>
            </p:cNvCxnSpPr>
            <p:nvPr/>
          </p:nvCxnSpPr>
          <p:spPr>
            <a:xfrm>
              <a:off x="7056276" y="2132856"/>
              <a:ext cx="689801" cy="2016219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18"/>
            <p:cNvCxnSpPr>
              <a:stCxn id="11" idx="5"/>
              <a:endCxn id="11" idx="2"/>
            </p:cNvCxnSpPr>
            <p:nvPr/>
          </p:nvCxnSpPr>
          <p:spPr>
            <a:xfrm flipH="1">
              <a:off x="6366475" y="2902983"/>
              <a:ext cx="1805923" cy="1246092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>
              <a:stCxn id="11" idx="1"/>
              <a:endCxn id="11" idx="4"/>
            </p:cNvCxnSpPr>
            <p:nvPr/>
          </p:nvCxnSpPr>
          <p:spPr>
            <a:xfrm>
              <a:off x="5940154" y="2902983"/>
              <a:ext cx="1805923" cy="1246092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20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Kombinatorické pravidlo 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súčinu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79296" cy="5141168"/>
              </a:xfrm>
            </p:spPr>
            <p:txBody>
              <a:bodyPr>
                <a:noAutofit/>
              </a:bodyPr>
              <a:lstStyle/>
              <a:p>
                <a:pPr marL="0" indent="0">
                  <a:buSzPct val="150000"/>
                  <a:buNone/>
                  <a:tabLst>
                    <a:tab pos="1343025" algn="l"/>
                  </a:tabLst>
                </a:pPr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Určte počet všetkých uhlopriečok v </a:t>
                </a:r>
                <a:r>
                  <a:rPr lang="sk-SK" sz="2200" b="1" i="1" dirty="0" err="1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n</a:t>
                </a:r>
                <a:r>
                  <a:rPr lang="sk-SK" sz="2200" b="1" dirty="0" err="1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-uholníku</a:t>
                </a:r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!</a:t>
                </a:r>
              </a:p>
              <a:p>
                <a:pPr marL="357188" indent="-357188">
                  <a:buSzPct val="150000"/>
                  <a:tabLst>
                    <a:tab pos="1343025" algn="l"/>
                  </a:tabLst>
                </a:pPr>
                <a:endParaRPr lang="sk-SK" sz="22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  <a:p>
                <a:pPr marL="357188" indent="-357188">
                  <a:spcBef>
                    <a:spcPts val="0"/>
                  </a:spcBef>
                  <a:buSzPct val="150000"/>
                  <a:tabLst>
                    <a:tab pos="1343025" algn="l"/>
                  </a:tabLst>
                </a:pPr>
                <a:endParaRPr lang="sk-SK" sz="2200" dirty="0" smtClean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  <a:p>
                <a:pPr marL="357188" indent="-357188">
                  <a:buSzPct val="150000"/>
                  <a:tabLst>
                    <a:tab pos="1343025" algn="l"/>
                  </a:tabLst>
                </a:pPr>
                <a:endParaRPr lang="sk-SK" sz="2200" dirty="0" smtClean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  <a:p>
                <a:pPr marL="357188" indent="-357188">
                  <a:buSzPct val="150000"/>
                  <a:tabLst>
                    <a:tab pos="1343025" algn="l"/>
                  </a:tabLst>
                </a:pPr>
                <a:endParaRPr lang="sk-SK" sz="22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  <a:p>
                <a:pPr marL="357188" indent="-357188">
                  <a:buSzPct val="150000"/>
                  <a:tabLst>
                    <a:tab pos="1343025" algn="l"/>
                  </a:tabLst>
                </a:pPr>
                <a:endParaRPr lang="sk-SK" sz="2200" dirty="0" smtClean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  <a:p>
                <a:pPr marL="0" indent="0">
                  <a:buSzPct val="150000"/>
                  <a:buNone/>
                  <a:tabLst>
                    <a:tab pos="1343025" algn="l"/>
                  </a:tabLst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 </a:t>
                </a:r>
              </a:p>
              <a:p>
                <a:pPr marL="0" indent="0">
                  <a:spcBef>
                    <a:spcPts val="0"/>
                  </a:spcBef>
                  <a:buSzPct val="150000"/>
                  <a:buNone/>
                  <a:tabLst>
                    <a:tab pos="1343025" algn="l"/>
                  </a:tabLst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sk-SK" sz="2200" i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n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=3→</a:t>
                </a:r>
                <a:r>
                  <a:rPr lang="en-US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0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en-US" sz="2200" dirty="0" err="1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uhloprie</a:t>
                </a:r>
                <a:r>
                  <a:rPr lang="sk-SK" sz="2200" dirty="0" err="1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čok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   </a:t>
                </a:r>
                <a:r>
                  <a:rPr lang="sk-SK" sz="2200" i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n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=4→2 uhlopriečky         </a:t>
                </a:r>
                <a:r>
                  <a:rPr lang="sk-SK" sz="2200" i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n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=5→5 </a:t>
                </a:r>
                <a:r>
                  <a:rPr lang="en-US" sz="2200" dirty="0" err="1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uhloprie</a:t>
                </a:r>
                <a:r>
                  <a:rPr lang="sk-SK" sz="2200" dirty="0" err="1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čok</a:t>
                </a:r>
                <a:endParaRPr lang="sk-SK" sz="2200" dirty="0" smtClean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  <a:p>
                <a:pPr marL="0" indent="0">
                  <a:buSzPct val="150000"/>
                  <a:buNone/>
                  <a:tabLst>
                    <a:tab pos="1343025" algn="l"/>
                  </a:tabLst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Počet vrcholov: </a:t>
                </a:r>
                <a:r>
                  <a:rPr lang="sk-SK" sz="2200" b="1" i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n</a:t>
                </a:r>
                <a:endParaRPr lang="sk-SK" sz="2200" b="1" dirty="0" smtClean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  <a:p>
                <a:pPr marL="0" indent="0">
                  <a:buSzPct val="150000"/>
                  <a:buNone/>
                  <a:tabLst>
                    <a:tab pos="1343025" algn="l"/>
                  </a:tabLst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Každý vrchol je spojený a </a:t>
                </a:r>
                <a:r>
                  <a:rPr lang="sk-SK" sz="2200" b="1" i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n</a:t>
                </a:r>
                <a:r>
                  <a:rPr lang="sk-SK" sz="2200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-3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uzlami </a:t>
                </a:r>
                <a:r>
                  <a:rPr lang="en-US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(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nie je spojený s dvomi</a:t>
                </a:r>
                <a:r>
                  <a:rPr lang="en-US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susednými</a:t>
                </a:r>
                <a:r>
                  <a:rPr lang="en-US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)</a:t>
                </a:r>
                <a:endParaRPr lang="sk-SK" sz="2200" dirty="0" smtClean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  <a:p>
                <a:pPr marL="0" indent="0">
                  <a:buSzPct val="150000"/>
                  <a:buNone/>
                  <a:tabLst>
                    <a:tab pos="1343025" algn="l"/>
                  </a:tabLst>
                </a:pP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Každá hrana je započítaná 2-krát (každá hrana </a:t>
                </a:r>
                <a:r>
                  <a:rPr lang="sk-SK" sz="2200" dirty="0" err="1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inciduje</a:t>
                </a:r>
                <a:r>
                  <a:rPr lang="sk-SK" sz="22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s dvomi vrcholmi)</a:t>
                </a:r>
                <a:endParaRPr lang="sk-SK" sz="22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  <a:p>
                <a:pPr marL="0" indent="0" algn="ctr">
                  <a:spcBef>
                    <a:spcPts val="1800"/>
                  </a:spcBef>
                  <a:buSzPct val="150000"/>
                  <a:buNone/>
                  <a:tabLst>
                    <a:tab pos="1343025" algn="l"/>
                  </a:tabLst>
                </a:pPr>
                <a:r>
                  <a:rPr lang="sk-SK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      </a:t>
                </a:r>
                <a:r>
                  <a:rPr lang="sk-SK" b="1" i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n</a:t>
                </a:r>
                <a:r>
                  <a:rPr lang="sk-SK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vrcholov </a:t>
                </a:r>
                <a:r>
                  <a:rPr lang="sk-SK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</a:t>
                </a:r>
                <a:r>
                  <a:rPr lang="sk-SK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sk-SK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𝒏</m:t>
                        </m:r>
                        <m:r>
                          <a:rPr lang="sk-SK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.(</m:t>
                        </m:r>
                        <m:r>
                          <a:rPr lang="sk-SK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𝒏</m:t>
                        </m:r>
                        <m:r>
                          <a:rPr lang="sk-SK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−</m:t>
                        </m:r>
                        <m:r>
                          <a:rPr lang="sk-SK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sym typeface="Symbol"/>
                          </a:rPr>
                          <m:t>𝟑</m:t>
                        </m:r>
                        <m:r>
                          <a:rPr lang="sk-SK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)</m:t>
                        </m:r>
                      </m:num>
                      <m:den>
                        <m:r>
                          <a:rPr lang="sk-SK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𝟐</m:t>
                        </m:r>
                      </m:den>
                    </m:f>
                  </m:oMath>
                </a14:m>
                <a:r>
                  <a:rPr lang="sk-SK" b="1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sym typeface="Symbol"/>
                  </a:rPr>
                  <a:t>  uhlopriečok</a:t>
                </a:r>
                <a:endParaRPr lang="sk-SK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sym typeface="Symbol"/>
                </a:endParaRPr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79296" cy="5141168"/>
              </a:xfrm>
              <a:blipFill rotWithShape="0">
                <a:blip r:embed="rId2"/>
                <a:stretch>
                  <a:fillRect l="-924" t="-830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vnoramenný trojuholník 3"/>
          <p:cNvSpPr/>
          <p:nvPr/>
        </p:nvSpPr>
        <p:spPr>
          <a:xfrm>
            <a:off x="1043608" y="2636912"/>
            <a:ext cx="1656184" cy="1440160"/>
          </a:xfrm>
          <a:prstGeom prst="triangl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22" name="Skupina 21"/>
          <p:cNvGrpSpPr/>
          <p:nvPr/>
        </p:nvGrpSpPr>
        <p:grpSpPr>
          <a:xfrm>
            <a:off x="3203848" y="2636912"/>
            <a:ext cx="2088232" cy="1440160"/>
            <a:chOff x="3203848" y="2708920"/>
            <a:chExt cx="2088232" cy="1440160"/>
          </a:xfrm>
        </p:grpSpPr>
        <p:sp>
          <p:nvSpPr>
            <p:cNvPr id="6" name="Obdĺžnik 5"/>
            <p:cNvSpPr/>
            <p:nvPr/>
          </p:nvSpPr>
          <p:spPr>
            <a:xfrm>
              <a:off x="3203848" y="2708920"/>
              <a:ext cx="2088232" cy="1440160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8" name="Rovná spojnica 7"/>
            <p:cNvCxnSpPr/>
            <p:nvPr/>
          </p:nvCxnSpPr>
          <p:spPr>
            <a:xfrm>
              <a:off x="3203848" y="2708920"/>
              <a:ext cx="2088232" cy="1440160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9"/>
            <p:cNvCxnSpPr/>
            <p:nvPr/>
          </p:nvCxnSpPr>
          <p:spPr>
            <a:xfrm flipV="1">
              <a:off x="3203848" y="2708920"/>
              <a:ext cx="2088232" cy="1440160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Skupina 22"/>
          <p:cNvGrpSpPr/>
          <p:nvPr/>
        </p:nvGrpSpPr>
        <p:grpSpPr>
          <a:xfrm>
            <a:off x="5940152" y="2060848"/>
            <a:ext cx="2232248" cy="2016224"/>
            <a:chOff x="5940152" y="2132856"/>
            <a:chExt cx="2232248" cy="2016224"/>
          </a:xfrm>
        </p:grpSpPr>
        <p:sp>
          <p:nvSpPr>
            <p:cNvPr id="11" name="Pravidelný päťuholník 10"/>
            <p:cNvSpPr/>
            <p:nvPr/>
          </p:nvSpPr>
          <p:spPr>
            <a:xfrm>
              <a:off x="5940152" y="2132856"/>
              <a:ext cx="2232248" cy="2016224"/>
            </a:xfrm>
            <a:prstGeom prst="pentagon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13" name="Rovná spojnica 12"/>
            <p:cNvCxnSpPr>
              <a:stCxn id="11" idx="1"/>
              <a:endCxn id="11" idx="5"/>
            </p:cNvCxnSpPr>
            <p:nvPr/>
          </p:nvCxnSpPr>
          <p:spPr>
            <a:xfrm>
              <a:off x="5940154" y="2902983"/>
              <a:ext cx="2232244" cy="0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ovná spojnica 14"/>
            <p:cNvCxnSpPr>
              <a:stCxn id="11" idx="0"/>
              <a:endCxn id="11" idx="2"/>
            </p:cNvCxnSpPr>
            <p:nvPr/>
          </p:nvCxnSpPr>
          <p:spPr>
            <a:xfrm flipH="1">
              <a:off x="6366475" y="2132856"/>
              <a:ext cx="689801" cy="2016219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>
              <a:stCxn id="11" idx="0"/>
              <a:endCxn id="11" idx="4"/>
            </p:cNvCxnSpPr>
            <p:nvPr/>
          </p:nvCxnSpPr>
          <p:spPr>
            <a:xfrm>
              <a:off x="7056276" y="2132856"/>
              <a:ext cx="689801" cy="2016219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18"/>
            <p:cNvCxnSpPr>
              <a:stCxn id="11" idx="5"/>
              <a:endCxn id="11" idx="2"/>
            </p:cNvCxnSpPr>
            <p:nvPr/>
          </p:nvCxnSpPr>
          <p:spPr>
            <a:xfrm flipH="1">
              <a:off x="6366475" y="2902983"/>
              <a:ext cx="1805923" cy="1246092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>
              <a:stCxn id="11" idx="1"/>
              <a:endCxn id="11" idx="4"/>
            </p:cNvCxnSpPr>
            <p:nvPr/>
          </p:nvCxnSpPr>
          <p:spPr>
            <a:xfrm>
              <a:off x="5940154" y="2902983"/>
              <a:ext cx="1805923" cy="1246092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2908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sť">
  <a:themeElements>
    <a:clrScheme name="Odtiene sivej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, klas. ver.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sť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4326</TotalTime>
  <Words>1667</Words>
  <Application>Microsoft Office PowerPoint</Application>
  <PresentationFormat>Prezentácia na obrazovke (4:3)</PresentationFormat>
  <Paragraphs>252</Paragraphs>
  <Slides>24</Slides>
  <Notes>17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30" baseType="lpstr">
      <vt:lpstr>Arial</vt:lpstr>
      <vt:lpstr>Calibri</vt:lpstr>
      <vt:lpstr>Cambria Math</vt:lpstr>
      <vt:lpstr>Symbol</vt:lpstr>
      <vt:lpstr>Times New Roman</vt:lpstr>
      <vt:lpstr>Jasnosť</vt:lpstr>
      <vt:lpstr>Výpočtové cvičenie</vt:lpstr>
      <vt:lpstr>Kombinatorické pravidlo sčítania</vt:lpstr>
      <vt:lpstr>Kombinatorické pravidlo sčítania</vt:lpstr>
      <vt:lpstr>Kombinatorické pravidlo súčinu</vt:lpstr>
      <vt:lpstr>Kombinatorické pravidlo súčinu</vt:lpstr>
      <vt:lpstr>Kombinatorické pravidlo súčinu</vt:lpstr>
      <vt:lpstr>Permutácie</vt:lpstr>
      <vt:lpstr>Kombinatorické pravidlo súčinu</vt:lpstr>
      <vt:lpstr>Kombinatorické pravidlo súčinu</vt:lpstr>
      <vt:lpstr>Kombinatorické pravidlo súčinu</vt:lpstr>
      <vt:lpstr>Kombinatorické pravidlo súčinu</vt:lpstr>
      <vt:lpstr>Kombinatorické pravidlo súčinu</vt:lpstr>
      <vt:lpstr>Kombinatorické pravidlo súčinu</vt:lpstr>
      <vt:lpstr>Kombinatorické pravidlo súčtu a súčinu</vt:lpstr>
      <vt:lpstr>Dirichletov princíp</vt:lpstr>
      <vt:lpstr>Dirichletov princíp</vt:lpstr>
      <vt:lpstr>Kombinatorika – ďalšie príklady</vt:lpstr>
      <vt:lpstr>Kombinatorika – ďalšie príklady</vt:lpstr>
      <vt:lpstr>Kombinatorika – Loto</vt:lpstr>
      <vt:lpstr>Kombinatorika – Loto</vt:lpstr>
      <vt:lpstr>Kombinatorika – Loto</vt:lpstr>
      <vt:lpstr>Kombinatorické pravidlo súčinu</vt:lpstr>
      <vt:lpstr>Kombinatorika – ďalšie príklady</vt:lpstr>
      <vt:lpstr>Kombinatorika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Alžbeta Szendreyova</dc:creator>
  <cp:lastModifiedBy>Alzbeta Szendreyova</cp:lastModifiedBy>
  <cp:revision>324</cp:revision>
  <cp:lastPrinted>2016-09-28T07:10:29Z</cp:lastPrinted>
  <dcterms:created xsi:type="dcterms:W3CDTF">2014-10-17T08:24:55Z</dcterms:created>
  <dcterms:modified xsi:type="dcterms:W3CDTF">2016-10-02T19:09:11Z</dcterms:modified>
</cp:coreProperties>
</file>