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9"/>
  </p:notesMasterIdLst>
  <p:sldIdLst>
    <p:sldId id="325" r:id="rId2"/>
    <p:sldId id="329" r:id="rId3"/>
    <p:sldId id="323" r:id="rId4"/>
    <p:sldId id="330" r:id="rId5"/>
    <p:sldId id="338" r:id="rId6"/>
    <p:sldId id="328" r:id="rId7"/>
    <p:sldId id="327" r:id="rId8"/>
  </p:sldIdLst>
  <p:sldSz cx="9144000" cy="6858000" type="screen4x3"/>
  <p:notesSz cx="6864350" cy="999648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F50"/>
    <a:srgbClr val="D05002"/>
    <a:srgbClr val="F07F09"/>
    <a:srgbClr val="DE7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83429" autoAdjust="0"/>
  </p:normalViewPr>
  <p:slideViewPr>
    <p:cSldViewPr showGuides="1">
      <p:cViewPr varScale="1">
        <p:scale>
          <a:sx n="93" d="100"/>
          <a:sy n="93" d="100"/>
        </p:scale>
        <p:origin x="166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3E000E02-CADA-4E68-8143-81228F23632B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1249363"/>
            <a:ext cx="4495800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6435" y="4810810"/>
            <a:ext cx="5491480" cy="3936117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EA188A25-2A58-4035-BADA-80D9F86402B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184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88A25-2A58-4035-BADA-80D9F86402B3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3279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88A25-2A58-4035-BADA-80D9F86402B3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8566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88A25-2A58-4035-BADA-80D9F86402B3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3518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88A25-2A58-4035-BADA-80D9F86402B3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3518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88A25-2A58-4035-BADA-80D9F86402B3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8491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Laboratórne cvičenie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Kombinatorika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5316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Kombinatorika, hokejový zápas</a:t>
            </a:r>
            <a:endParaRPr lang="sk-SK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5141168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Hokejový zápas skončil 4:3. Vypíšte (rozumným spôsobom) všetky možné priebehy zápasov!</a:t>
                </a: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Za rôzne priebehy považujeme rôzne poradie strelených gólov domácich (D) a hostí (H).</a:t>
                </a: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endParaRPr lang="sk-SK" sz="2200" b="1" dirty="0" smtClean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Uveďte príklady možných priebehov! </a:t>
                </a: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HDDHDHD, DDHDDHH, DDDDHHH atď.</a:t>
                </a:r>
              </a:p>
              <a:p>
                <a:pPr>
                  <a:spcBef>
                    <a:spcPts val="120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Prepíšte uvedené priebehy pomocou núl a jednotiek!</a:t>
                </a:r>
              </a:p>
              <a:p>
                <a:pPr marL="180975" indent="-180975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0110101, 1101100, 1111000 alebo 1001010, 0010011, 0000111</a:t>
                </a:r>
              </a:p>
              <a:p>
                <a:pPr>
                  <a:spcBef>
                    <a:spcPts val="120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Spočítajte koľko je možných priebehov zápasu! (Pomôžte si 0-1 zápisom)!</a:t>
                </a:r>
              </a:p>
              <a:p>
                <a:pPr marL="180975" indent="-180975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k-SK" sz="22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22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sk-SK" sz="22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sk-SK" sz="22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sk-SK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22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sk-SK" sz="22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r>
                      <a:rPr lang="sk-SK" sz="22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=35</m:t>
                    </m:r>
                  </m:oMath>
                </a14:m>
                <a:endParaRPr lang="sk-SK" sz="22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5141168"/>
              </a:xfrm>
              <a:blipFill rotWithShape="0">
                <a:blip r:embed="rId3"/>
                <a:stretch>
                  <a:fillRect l="-1053" t="-949" r="-21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015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Kombinatorika, hokejový zápas</a:t>
            </a:r>
            <a:endParaRPr lang="sk-SK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5141168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V </a:t>
                </a:r>
                <a:r>
                  <a:rPr lang="sk-SK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zápase padlo 7 gólov. Vypíšte (rozumným spôsobom) všetky možné rozdelenia gólov do troch tretín (ako mohli padať</a:t>
                </a:r>
                <a:r>
                  <a:rPr lang="sk-SK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)!</a:t>
                </a: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endParaRPr lang="sk-SK" sz="2200" b="1" dirty="0" smtClean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Uveďte príklady možných priebehov! </a:t>
                </a: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PGGGPGGGG, PPGGGGGGG, GGPGGPGGG  (P</a:t>
                </a:r>
                <a:r>
                  <a:rPr lang="en-US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–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prestávka</a:t>
                </a:r>
                <a:r>
                  <a:rPr lang="sk-SK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, </a:t>
                </a:r>
                <a:r>
                  <a:rPr lang="en-US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G–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gól)</a:t>
                </a:r>
                <a:endParaRPr lang="sk-SK" sz="22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  <a:p>
                <a:pPr>
                  <a:spcBef>
                    <a:spcPts val="120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Prepíšte uvedené priebehy pomocou núl a jednotiek!</a:t>
                </a:r>
              </a:p>
              <a:p>
                <a:pPr marL="180975" indent="-180975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100010000, 110000000, 001001000      alebo </a:t>
                </a:r>
              </a:p>
              <a:p>
                <a:pPr marL="180975" indent="-180975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011101111, 001111111, 110110111</a:t>
                </a:r>
              </a:p>
              <a:p>
                <a:pPr>
                  <a:spcBef>
                    <a:spcPts val="120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Spočítajte koľko je možných rozdelení gólov medzi tretiny!</a:t>
                </a:r>
              </a:p>
              <a:p>
                <a:pPr marL="180975" indent="-180975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k-SK" sz="22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22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sk-SK" sz="22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sk-SK" sz="22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sk-SK" sz="22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sk-SK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22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sk-SK" sz="22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sk-SK" sz="22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  <m:r>
                      <a:rPr lang="sk-SK" sz="22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=36</m:t>
                    </m:r>
                  </m:oMath>
                </a14:m>
                <a:endParaRPr lang="sk-SK" sz="22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5141168"/>
              </a:xfrm>
              <a:blipFill rotWithShape="0">
                <a:blip r:embed="rId3"/>
                <a:stretch>
                  <a:fillRect l="-1053" t="-949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596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48306"/>
              </p:ext>
            </p:extLst>
          </p:nvPr>
        </p:nvGraphicFramePr>
        <p:xfrm>
          <a:off x="6948264" y="4293096"/>
          <a:ext cx="199154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848"/>
                <a:gridCol w="663848"/>
                <a:gridCol w="663848"/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5" name="Rovná spojovacia šípka 14"/>
          <p:cNvCxnSpPr/>
          <p:nvPr/>
        </p:nvCxnSpPr>
        <p:spPr>
          <a:xfrm rot="5400000" flipV="1">
            <a:off x="7295940" y="5837715"/>
            <a:ext cx="0" cy="65422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Kombinatorika, </a:t>
            </a:r>
            <a:r>
              <a:rPr lang="sk-SK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Wall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-e</a:t>
            </a:r>
            <a:endParaRPr lang="sk-SK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5141168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Nasimulujte </a:t>
                </a:r>
                <a:r>
                  <a:rPr lang="sk-SK" sz="2200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v Exceli najkratšiu cestu robota </a:t>
                </a:r>
                <a:r>
                  <a:rPr lang="sk-SK" sz="2200" b="1" dirty="0" err="1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Wall</a:t>
                </a:r>
                <a:r>
                  <a:rPr lang="sk-SK" sz="2200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-e za Evou. Robot sa pohybuje </a:t>
                </a:r>
                <a:r>
                  <a:rPr lang="sk-SK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v </a:t>
                </a:r>
                <a:r>
                  <a:rPr lang="sk-SK" sz="2200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sieti 5x3, môže ísť len nahor a doprava. </a:t>
                </a: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Výsledok:  na grafe sa zobrazí náhodná cesta z (0,0) do (5,3).</a:t>
                </a:r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Uveďte príklady možných presunov! </a:t>
                </a: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</a:t>
                </a:r>
                <a:r>
                  <a:rPr lang="sk-SK" sz="22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</a:rPr>
                  <a:t>SSVVSSSV 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     alebo      </a:t>
                </a:r>
                <a:r>
                  <a:rPr lang="sk-SK" sz="2200" b="1" dirty="0" smtClean="0">
                    <a:solidFill>
                      <a:srgbClr val="00BF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</a:rPr>
                  <a:t>VSSSVVS</a:t>
                </a:r>
                <a:r>
                  <a:rPr lang="sk-SK" sz="2200" b="1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</a:rPr>
                  <a:t> 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                 (</a:t>
                </a:r>
                <a:r>
                  <a:rPr lang="en-US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V–v</a:t>
                </a:r>
                <a:r>
                  <a:rPr lang="sk-SK" sz="2200" dirty="0" err="1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ýchod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, S</a:t>
                </a:r>
                <a:r>
                  <a:rPr lang="en-US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–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sever)</a:t>
                </a:r>
                <a:endParaRPr lang="sk-SK" sz="22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  <a:p>
                <a:pPr>
                  <a:spcBef>
                    <a:spcPts val="120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Prepíšte uvedené priebehy pomocou núl a jednotiek!</a:t>
                </a:r>
              </a:p>
              <a:p>
                <a:pPr marL="180975" indent="-180975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100010000, 110000000, 001001000      alebo </a:t>
                </a:r>
              </a:p>
              <a:p>
                <a:pPr marL="180975" indent="-180975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011101111, 001111111, 110110111</a:t>
                </a:r>
              </a:p>
              <a:p>
                <a:pPr>
                  <a:spcBef>
                    <a:spcPts val="120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</a:pPr>
                <a:r>
                  <a:rPr lang="sk-SK" sz="2000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Spočítajte koľko rôznych ciest má na výber.</a:t>
                </a:r>
              </a:p>
              <a:p>
                <a:pPr marL="180975" indent="-180975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k-SK" sz="22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22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2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5+3</m:t>
                              </m:r>
                            </m:e>
                          </m:mr>
                          <m:mr>
                            <m:e>
                              <m:r>
                                <a:rPr lang="sk-SK" sz="22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r>
                      <a:rPr lang="sk-SK" sz="22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sk-SK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22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sk-SK" sz="22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sk-SK" sz="22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sk-SK" sz="22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=56</m:t>
                    </m:r>
                  </m:oMath>
                </a14:m>
                <a:endParaRPr lang="sk-SK" sz="22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5141168"/>
              </a:xfrm>
              <a:blipFill rotWithShape="0">
                <a:blip r:embed="rId3"/>
                <a:stretch>
                  <a:fillRect l="-912" t="-830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ál 4"/>
          <p:cNvSpPr/>
          <p:nvPr/>
        </p:nvSpPr>
        <p:spPr>
          <a:xfrm>
            <a:off x="6861139" y="6092818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 5"/>
          <p:cNvSpPr/>
          <p:nvPr/>
        </p:nvSpPr>
        <p:spPr>
          <a:xfrm>
            <a:off x="8867800" y="4221088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8" name="Rovná spojovacia šípka 7"/>
          <p:cNvCxnSpPr/>
          <p:nvPr/>
        </p:nvCxnSpPr>
        <p:spPr>
          <a:xfrm flipV="1">
            <a:off x="6924384" y="5397097"/>
            <a:ext cx="0" cy="79160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 flipV="1">
            <a:off x="8268288" y="4293096"/>
            <a:ext cx="0" cy="110400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6924384" y="5397098"/>
            <a:ext cx="1392034" cy="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rot="5400000" flipV="1">
            <a:off x="8579916" y="3995721"/>
            <a:ext cx="0" cy="59474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/>
          <p:nvPr/>
        </p:nvCxnSpPr>
        <p:spPr>
          <a:xfrm>
            <a:off x="7620401" y="4662743"/>
            <a:ext cx="1296213" cy="132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/>
          <p:nvPr/>
        </p:nvCxnSpPr>
        <p:spPr>
          <a:xfrm flipH="1" flipV="1">
            <a:off x="7625394" y="4641252"/>
            <a:ext cx="1" cy="151169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 flipV="1">
            <a:off x="8939808" y="4358203"/>
            <a:ext cx="0" cy="312905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90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Kombinatorika, snehuliaci</a:t>
            </a:r>
            <a:endParaRPr lang="sk-SK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41168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Vykreslite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farby všetkých snehuliakov s tromi poschodiami zo 4 farieb snehu. </a:t>
            </a:r>
            <a:endParaRPr lang="sk-SK" sz="2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808038" indent="-357188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Koľko rôznych farebných snehuliakov môžete vytvoriť, 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ak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sa farby 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nemôžu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opakovať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?</a:t>
            </a:r>
          </a:p>
          <a:p>
            <a:pPr marL="808038" indent="-357188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</a:pP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Koľko rôznych farebných snehuliakov môžete vytvoriť, 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ak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sa farby 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môžu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opakovať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</a:pPr>
            <a:endParaRPr lang="sk-SK" sz="2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 startAt="2"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Vykreslite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farby všetkých snehuliakov so štyrmi poschodiami z 3 farieb snehu. Koľko rôznych farebných snehuliakov môžete 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vytvoriť (farby sa </a:t>
            </a:r>
            <a:r>
              <a:rPr lang="sk-SK" sz="220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môžu opakovať)?</a:t>
            </a:r>
            <a:endParaRPr lang="sk-SK" sz="2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13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Binomická veta, Pascalov trojuholník</a:t>
            </a:r>
            <a:endParaRPr lang="sk-SK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5141168"/>
              </a:xfrm>
            </p:spPr>
            <p:txBody>
              <a:bodyPr>
                <a:noAutofit/>
              </a:bodyPr>
              <a:lstStyle/>
              <a:p>
                <a:pPr marL="357188" indent="-357188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Aký je počet všetkých podmnožín množiny </a:t>
                </a:r>
                <a:r>
                  <a:rPr lang="en-US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{</a:t>
                </a:r>
                <a:r>
                  <a:rPr lang="en-US" sz="2200" b="1" dirty="0">
                    <a:solidFill>
                      <a:srgbClr val="FF0000"/>
                    </a:solidFill>
                    <a:latin typeface="Calibri" panose="020F0502020204030204" pitchFamily="34" charset="0"/>
                    <a:sym typeface="Symbol" panose="05050102010706020507" pitchFamily="18" charset="2"/>
                  </a:rPr>
                  <a:t></a:t>
                </a:r>
                <a:r>
                  <a:rPr lang="en-US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 panose="05050102010706020507" pitchFamily="18" charset="2"/>
                  </a:rPr>
                  <a:t>, ,</a:t>
                </a:r>
                <a:r>
                  <a:rPr lang="en-US" sz="22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sym typeface="Symbol" panose="05050102010706020507" pitchFamily="18" charset="2"/>
                  </a:rPr>
                  <a:t></a:t>
                </a:r>
                <a:r>
                  <a:rPr lang="en-US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 panose="05050102010706020507" pitchFamily="18" charset="2"/>
                  </a:rPr>
                  <a:t>,</a:t>
                </a:r>
                <a:r>
                  <a:rPr lang="en-US" sz="22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sym typeface="Symbol" panose="05050102010706020507" pitchFamily="18" charset="2"/>
                  </a:rPr>
                  <a:t> </a:t>
                </a:r>
                <a:r>
                  <a:rPr lang="en-US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 panose="05050102010706020507" pitchFamily="18" charset="2"/>
                  </a:rPr>
                  <a:t></a:t>
                </a:r>
                <a:r>
                  <a:rPr lang="en-US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}  </a:t>
                </a:r>
                <a:r>
                  <a:rPr lang="sk-SK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?</a:t>
                </a:r>
                <a:endParaRPr lang="sk-SK" sz="2200" dirty="0" smtClean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  <a:p>
                <a:pPr marL="357188" indent="-357188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</a:t>
                </a:r>
                <a:r>
                  <a:rPr lang="sk-SK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1 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 ... 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 panose="05050102010706020507" pitchFamily="18" charset="2"/>
                  </a:rPr>
                  <a:t>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k-SK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22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sk-SK" sz="22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sk-SK" sz="22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sk-SK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!∗</m:t>
                        </m:r>
                        <m:r>
                          <a:rPr lang="sk-SK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US" sz="22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k-SK" sz="22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sk-SK" sz="2200" dirty="0" smtClean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  <a:p>
                <a:pPr marL="357188" indent="-357188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</a:t>
                </a:r>
                <a:r>
                  <a:rPr lang="sk-SK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4  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... všetky jednoprvkové podmnožiny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k-SK" sz="22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220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sk-SK" sz="22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sk-SK" sz="22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sk-SK" sz="22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sk-SK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!∗</m:t>
                        </m:r>
                        <m:r>
                          <a:rPr lang="sk-SK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sk-SK" sz="2200" dirty="0" smtClean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  <a:p>
                <a:pPr marL="357188" indent="-357188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</a:t>
                </a:r>
                <a:r>
                  <a:rPr lang="en-US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6</a:t>
                </a:r>
                <a:r>
                  <a:rPr lang="sk-SK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  </a:t>
                </a:r>
                <a:r>
                  <a:rPr lang="sk-SK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... všetky 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dvojprvkové podmnožiny</a:t>
                </a:r>
                <a:r>
                  <a:rPr lang="en-US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k-SK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22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sk-SK" sz="22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!∗</m:t>
                        </m:r>
                        <m:r>
                          <a:rPr lang="en-US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US" sz="2200" b="1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sym typeface="Symbol"/>
                </a:endParaRPr>
              </a:p>
              <a:p>
                <a:pPr marL="357188" indent="-357188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4  </a:t>
                </a:r>
                <a:r>
                  <a:rPr lang="sk-SK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... všetky 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trojprvkové podmnožiny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k-SK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22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sk-SK" sz="22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sk-SK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!∗</m:t>
                        </m:r>
                        <m:r>
                          <a:rPr lang="sk-SK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US" sz="22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sk-SK" sz="22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  <a:p>
                <a:pPr marL="357188" indent="-357188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en-US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1</a:t>
                </a:r>
                <a:r>
                  <a:rPr lang="sk-SK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  </a:t>
                </a:r>
                <a:r>
                  <a:rPr lang="sk-SK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... všetky 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štvorprvkové </a:t>
                </a:r>
                <a:r>
                  <a:rPr lang="sk-SK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podmnožiny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k-SK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22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sk-SK" sz="22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r>
                      <a:rPr lang="sk-SK" sz="22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sk-SK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!∗</m:t>
                        </m:r>
                        <m:r>
                          <a:rPr lang="sk-SK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2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US" sz="22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k-SK" sz="22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sk-SK" sz="2200" b="1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sym typeface="Symbol"/>
                </a:endParaRPr>
              </a:p>
              <a:p>
                <a:pPr marL="357188" indent="-357188">
                  <a:spcBef>
                    <a:spcPts val="120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b="1" dirty="0" smtClean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sym typeface="Symbol"/>
                  </a:rPr>
                  <a:t>Počet všetkých podmnožín štvorprvkovej množiny je 2</a:t>
                </a:r>
                <a:r>
                  <a:rPr lang="sk-SK" sz="2200" b="1" baseline="30000" dirty="0" smtClean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sym typeface="Symbol"/>
                  </a:rPr>
                  <a:t>4</a:t>
                </a:r>
                <a:r>
                  <a:rPr lang="sk-SK" sz="2200" b="1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sk-SK" sz="2200" b="1" dirty="0" smtClean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sym typeface="Symbol"/>
                  </a:rPr>
                  <a:t>= 16</a:t>
                </a:r>
              </a:p>
              <a:p>
                <a:pPr marL="85725" indent="-85725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(súčet koeficientov riadka </a:t>
                </a:r>
                <a:r>
                  <a:rPr lang="sk-SK" sz="2200" dirty="0" err="1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Pascalovho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trojuholníka, súčet koeficientov binomickej vety)</a:t>
                </a:r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5141168"/>
              </a:xfrm>
              <a:blipFill rotWithShape="0">
                <a:blip r:embed="rId3"/>
                <a:stretch>
                  <a:fillRect l="-982" t="-106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428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Binomická veta, Pascalov trojuholník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564904"/>
            <a:ext cx="4038600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Pomocou súčtu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(koeficient je súčtom dvoch koeficientov nad ním)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                       1</a:t>
            </a:r>
          </a:p>
          <a:p>
            <a:pPr marL="0" indent="0">
              <a:buNone/>
            </a:pP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                   1      1</a:t>
            </a:r>
            <a:endParaRPr lang="sk-SK" sz="2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               1      2      1</a:t>
            </a:r>
          </a:p>
          <a:p>
            <a:pPr marL="0" indent="0">
              <a:buNone/>
            </a:pP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          1      3      3     1</a:t>
            </a:r>
          </a:p>
          <a:p>
            <a:pPr marL="0" indent="0">
              <a:buNone/>
            </a:pP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       1     4     6      4      1</a:t>
            </a:r>
          </a:p>
          <a:p>
            <a:pPr marL="0" indent="0">
              <a:buNone/>
            </a:pP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   1     5    10    10     5     1</a:t>
            </a:r>
          </a:p>
          <a:p>
            <a:pPr marL="0" indent="0">
              <a:buNone/>
            </a:pP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 1     6    15   20    15   6  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1</a:t>
            </a:r>
            <a:endParaRPr lang="sk-SK" sz="2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obsahu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2564904"/>
                <a:ext cx="4316288" cy="4104456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1800"/>
                  </a:spcAft>
                  <a:buNone/>
                </a:pPr>
                <a:r>
                  <a:rPr lang="sk-SK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Pomocou funkcie </a:t>
                </a:r>
                <a:r>
                  <a:rPr lang="en-US" sz="2200" b="1" dirty="0" smtClean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</a:rPr>
                  <a:t>=</a:t>
                </a:r>
                <a:r>
                  <a:rPr lang="sk-SK" sz="2200" b="1" dirty="0" err="1" smtClean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</a:rPr>
                  <a:t>combin</a:t>
                </a:r>
                <a:r>
                  <a:rPr lang="en-US" sz="2200" b="1" dirty="0" smtClean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</a:rPr>
                  <a:t>(</a:t>
                </a:r>
                <a:r>
                  <a:rPr lang="en-US" sz="2200" b="1" dirty="0" err="1" smtClean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</a:rPr>
                  <a:t>k;n</a:t>
                </a:r>
                <a:r>
                  <a:rPr lang="en-US" sz="2200" b="1" dirty="0" smtClean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</a:rPr>
                  <a:t>)</a:t>
                </a:r>
                <a:endParaRPr lang="en-US" sz="2200" b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endParaRPr>
              </a:p>
              <a:p>
                <a:pPr marL="0" indent="0">
                  <a:spcBef>
                    <a:spcPts val="30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sk-SK" sz="22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sk-SK" sz="2200" i="1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b="1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sk-SK" sz="22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sk-SK" sz="2200" i="1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sk-SK" sz="22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b="1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sk-SK" sz="22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sk-SK" sz="2200" i="1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sk-SK" sz="22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sk-SK" sz="22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b="1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sk-SK" sz="22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sk-SK" sz="2200" i="1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sk-SK" sz="22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sk-SK" sz="22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sk-SK" sz="22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sk-SK" sz="2200" i="1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b="1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sk-SK" sz="22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sk-SK" sz="2200" i="1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sk-SK" sz="2200" i="1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sk-SK" sz="22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sk-SK" sz="2200" i="1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sk-SK" sz="22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sk-SK" sz="2200" i="1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sk-SK" sz="22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sk-SK" sz="2200" i="1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sk-SK" sz="22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sk-SK" sz="2200" i="1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b="1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sk-SK" sz="22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sk-SK" sz="2200" i="1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sk-SK" sz="22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k-SK" sz="220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sk-SK" sz="22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sk-SK" sz="22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sk-SK" sz="22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sk-SK" sz="22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k-SK" sz="22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sk-SK" sz="2200" b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Zástupný symbol obsah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2564904"/>
                <a:ext cx="4316288" cy="4104456"/>
              </a:xfrm>
              <a:blipFill rotWithShape="0">
                <a:blip r:embed="rId2"/>
                <a:stretch>
                  <a:fillRect l="-1836" t="-1189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obsahu 2"/>
          <p:cNvSpPr txBox="1">
            <a:spLocks/>
          </p:cNvSpPr>
          <p:nvPr/>
        </p:nvSpPr>
        <p:spPr>
          <a:xfrm>
            <a:off x="457200" y="1600200"/>
            <a:ext cx="8686800" cy="5141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Font typeface="Arial" pitchFamily="34" charset="0"/>
              <a:buAutoNum type="arabicPeriod"/>
            </a:pP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Vypíšte prvých 20 riadkov </a:t>
            </a:r>
            <a:r>
              <a:rPr lang="sk-SK" sz="22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Pascalovho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trojuholníka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!</a:t>
            </a:r>
            <a:endParaRPr lang="sk-SK" sz="22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66700" indent="-266700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Font typeface="Arial" pitchFamily="34" charset="0"/>
              <a:buAutoNum type="arabicPeriod"/>
            </a:pP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Ofarbite </a:t>
            </a:r>
            <a:r>
              <a:rPr lang="en-US" sz="22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jeho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koeficienty podľa zvyškov po delení 3!</a:t>
            </a:r>
          </a:p>
          <a:p>
            <a:pPr marL="357188" indent="-357188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Font typeface="Arial" pitchFamily="34" charset="0"/>
              <a:buNone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	</a:t>
            </a:r>
            <a:endParaRPr lang="sk-SK" sz="22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53191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sť">
  <a:themeElements>
    <a:clrScheme name="Odtiene sivej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, klas. ver.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sť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4322</TotalTime>
  <Words>288</Words>
  <Application>Microsoft Office PowerPoint</Application>
  <PresentationFormat>Prezentácia na obrazovke (4:3)</PresentationFormat>
  <Paragraphs>72</Paragraphs>
  <Slides>7</Slides>
  <Notes>5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Symbol</vt:lpstr>
      <vt:lpstr>Jasnosť</vt:lpstr>
      <vt:lpstr>Laboratórne cvičenie</vt:lpstr>
      <vt:lpstr>Kombinatorika, hokejový zápas</vt:lpstr>
      <vt:lpstr>Kombinatorika, hokejový zápas</vt:lpstr>
      <vt:lpstr>Kombinatorika, Wall-e</vt:lpstr>
      <vt:lpstr>Kombinatorika, snehuliaci</vt:lpstr>
      <vt:lpstr>Binomická veta, Pascalov trojuholník</vt:lpstr>
      <vt:lpstr>Binomická veta, Pascalov trojuholník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Alžbeta Szendreyova</dc:creator>
  <cp:lastModifiedBy>Alzbeta Szendreyova</cp:lastModifiedBy>
  <cp:revision>324</cp:revision>
  <cp:lastPrinted>2016-09-28T07:10:29Z</cp:lastPrinted>
  <dcterms:created xsi:type="dcterms:W3CDTF">2014-10-17T08:24:55Z</dcterms:created>
  <dcterms:modified xsi:type="dcterms:W3CDTF">2016-10-02T19:02:10Z</dcterms:modified>
</cp:coreProperties>
</file>