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3" r:id="rId4"/>
    <p:sldId id="275" r:id="rId5"/>
    <p:sldId id="269" r:id="rId6"/>
    <p:sldId id="276" r:id="rId7"/>
    <p:sldId id="278" r:id="rId8"/>
    <p:sldId id="277" r:id="rId9"/>
    <p:sldId id="270" r:id="rId10"/>
    <p:sldId id="279" r:id="rId11"/>
    <p:sldId id="280" r:id="rId12"/>
    <p:sldId id="281" r:id="rId13"/>
    <p:sldId id="282" r:id="rId14"/>
    <p:sldId id="299" r:id="rId15"/>
    <p:sldId id="284" r:id="rId16"/>
    <p:sldId id="288" r:id="rId17"/>
    <p:sldId id="289" r:id="rId18"/>
    <p:sldId id="271" r:id="rId19"/>
    <p:sldId id="304" r:id="rId20"/>
    <p:sldId id="302" r:id="rId21"/>
    <p:sldId id="298" r:id="rId22"/>
    <p:sldId id="290" r:id="rId23"/>
    <p:sldId id="297" r:id="rId24"/>
    <p:sldId id="291" r:id="rId25"/>
    <p:sldId id="292" r:id="rId26"/>
    <p:sldId id="293" r:id="rId27"/>
    <p:sldId id="294" r:id="rId28"/>
    <p:sldId id="295" r:id="rId29"/>
    <p:sldId id="296" r:id="rId30"/>
  </p:sldIdLst>
  <p:sldSz cx="9144000" cy="6858000" type="screen4x3"/>
  <p:notesSz cx="6797675" cy="98742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5002"/>
    <a:srgbClr val="F07F09"/>
    <a:srgbClr val="DE7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4" autoAdjust="0"/>
    <p:restoredTop sz="94639" autoAdjust="0"/>
  </p:normalViewPr>
  <p:slideViewPr>
    <p:cSldViewPr showGuides="1">
      <p:cViewPr varScale="1">
        <p:scale>
          <a:sx n="106" d="100"/>
          <a:sy n="106" d="100"/>
        </p:scale>
        <p:origin x="64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09.11.2016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09.11.2016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09.11.2016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09.11.2016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09.11.2016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09.11.2016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09.11.2016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09.11.2016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09.11.2016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09.11.2016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3D30-7D75-4862-AA5D-2B511FD17831}" type="datetimeFigureOut">
              <a:rPr lang="sk-SK" smtClean="0"/>
              <a:t>09.11.2016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9373D30-7D75-4862-AA5D-2B511FD17831}" type="datetimeFigureOut">
              <a:rPr lang="sk-SK" smtClean="0"/>
              <a:t>09.11.2016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FA9B111-B75D-4FB5-94B5-BBE4B458951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cap="small" dirty="0" smtClean="0">
                <a:solidFill>
                  <a:srgbClr val="D05002"/>
                </a:solidFill>
                <a:latin typeface="Calibri" panose="020F0502020204030204" pitchFamily="34" charset="0"/>
              </a:rPr>
              <a:t>R</a:t>
            </a:r>
            <a:r>
              <a:rPr lang="sk-SK" sz="4800" b="1" cap="small" dirty="0" err="1" smtClean="0">
                <a:solidFill>
                  <a:srgbClr val="D05002"/>
                </a:solidFill>
                <a:latin typeface="Calibri" panose="020F0502020204030204" pitchFamily="34" charset="0"/>
              </a:rPr>
              <a:t>elácie</a:t>
            </a:r>
            <a:r>
              <a:rPr lang="en-US" sz="4800" b="1" cap="small" dirty="0" smtClean="0">
                <a:solidFill>
                  <a:srgbClr val="D05002"/>
                </a:solidFill>
                <a:latin typeface="Calibri" panose="020F0502020204030204" pitchFamily="34" charset="0"/>
              </a:rPr>
              <a:t> a </a:t>
            </a:r>
            <a:r>
              <a:rPr lang="en-US" sz="4800" b="1" cap="small" dirty="0" err="1" smtClean="0">
                <a:solidFill>
                  <a:srgbClr val="D05002"/>
                </a:solidFill>
                <a:latin typeface="Calibri" panose="020F0502020204030204" pitchFamily="34" charset="0"/>
              </a:rPr>
              <a:t>Funkcie</a:t>
            </a:r>
            <a:endParaRPr lang="sk-SK" sz="4800" b="1" cap="small" dirty="0">
              <a:solidFill>
                <a:srgbClr val="D0500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>
              <a:solidFill>
                <a:schemeClr val="tx2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71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Relácie - symetrickosť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2243336"/>
          </a:xfrm>
        </p:spPr>
        <p:txBody>
          <a:bodyPr>
            <a:normAutofit/>
          </a:bodyPr>
          <a:lstStyle/>
          <a:p>
            <a:pPr marL="0" indent="0" algn="ctr">
              <a:buSzPct val="150000"/>
              <a:buNone/>
            </a:pPr>
            <a:r>
              <a:rPr lang="sk-SK" sz="2200" dirty="0">
                <a:latin typeface="Calibri" panose="020F0502020204030204" pitchFamily="34" charset="0"/>
              </a:rPr>
              <a:t>Relácia </a:t>
            </a:r>
            <a:r>
              <a:rPr lang="sk-SK" sz="2200" i="1" dirty="0">
                <a:latin typeface="Calibri" panose="020F0502020204030204" pitchFamily="34" charset="0"/>
              </a:rPr>
              <a:t>R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 </a:t>
            </a:r>
            <a:r>
              <a:rPr lang="sk-SK" sz="2200" i="1" dirty="0">
                <a:latin typeface="Calibri" panose="020F0502020204030204" pitchFamily="34" charset="0"/>
              </a:rPr>
              <a:t>A </a:t>
            </a:r>
            <a:r>
              <a:rPr lang="sk-SK" sz="2200" dirty="0">
                <a:latin typeface="Calibri" panose="020F0502020204030204" pitchFamily="34" charset="0"/>
              </a:rPr>
              <a:t>× </a:t>
            </a:r>
            <a:r>
              <a:rPr lang="sk-SK" sz="2200" i="1" dirty="0">
                <a:latin typeface="Calibri" panose="020F0502020204030204" pitchFamily="34" charset="0"/>
              </a:rPr>
              <a:t>A</a:t>
            </a:r>
            <a:r>
              <a:rPr lang="sk-SK" sz="2200" dirty="0">
                <a:latin typeface="Calibri" panose="020F0502020204030204" pitchFamily="34" charset="0"/>
              </a:rPr>
              <a:t> je </a:t>
            </a:r>
            <a:r>
              <a:rPr lang="sk-SK" sz="2200" b="1" dirty="0">
                <a:latin typeface="Calibri" panose="020F0502020204030204" pitchFamily="34" charset="0"/>
              </a:rPr>
              <a:t>symetrická</a:t>
            </a:r>
            <a:r>
              <a:rPr lang="sk-SK" sz="2200" dirty="0">
                <a:latin typeface="Calibri" panose="020F0502020204030204" pitchFamily="34" charset="0"/>
              </a:rPr>
              <a:t>, ak pre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</a:t>
            </a:r>
            <a:r>
              <a:rPr lang="sk-SK" sz="2200" i="1" dirty="0">
                <a:latin typeface="Calibri" panose="020F0502020204030204" pitchFamily="34" charset="0"/>
                <a:sym typeface="Symbol"/>
              </a:rPr>
              <a:t>x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, </a:t>
            </a:r>
            <a:r>
              <a:rPr lang="sk-SK" sz="2200" i="1" dirty="0" err="1">
                <a:latin typeface="Calibri" panose="020F0502020204030204" pitchFamily="34" charset="0"/>
                <a:sym typeface="Symbol"/>
              </a:rPr>
              <a:t>y</a:t>
            </a:r>
            <a:r>
              <a:rPr lang="sk-SK" sz="2200" dirty="0" err="1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 err="1">
                <a:latin typeface="Calibri" panose="020F0502020204030204" pitchFamily="34" charset="0"/>
                <a:sym typeface="Symbol"/>
              </a:rPr>
              <a:t>A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: </a:t>
            </a:r>
            <a:r>
              <a:rPr lang="sk-SK" sz="2200" i="1" dirty="0" err="1">
                <a:latin typeface="Calibri" panose="020F0502020204030204" pitchFamily="34" charset="0"/>
              </a:rPr>
              <a:t>xRy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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i="1" dirty="0" err="1">
                <a:latin typeface="Calibri" panose="020F0502020204030204" pitchFamily="34" charset="0"/>
              </a:rPr>
              <a:t>yRx</a:t>
            </a:r>
            <a:endParaRPr lang="sk-SK" sz="2200" i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k-SK" sz="2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Relácia je symetrická, ak jej vrcholový graf obsahuje iba obojstranné </a:t>
            </a:r>
            <a:endParaRPr lang="sk-SK" sz="22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sk-SK" sz="22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šípky </a:t>
            </a:r>
            <a:r>
              <a:rPr lang="sk-SK" sz="2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alebo slučky</a:t>
            </a:r>
            <a:endParaRPr lang="sk-SK" sz="1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2200" dirty="0" smtClean="0">
                <a:latin typeface="Calibri" panose="020F0502020204030204" pitchFamily="34" charset="0"/>
              </a:rPr>
              <a:t>Určte, ktoré z nasledujúcich relácií sú symetrické a ktoré nie sú!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539552" y="1524000"/>
            <a:ext cx="8280920" cy="1328936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8142548" y="3789040"/>
            <a:ext cx="82194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k-SK" sz="2200" dirty="0" smtClean="0">
                <a:latin typeface="Calibri" panose="020F0502020204030204" pitchFamily="34" charset="0"/>
              </a:rPr>
              <a:t>nie</a:t>
            </a:r>
          </a:p>
          <a:p>
            <a:pPr>
              <a:spcBef>
                <a:spcPts val="600"/>
              </a:spcBef>
            </a:pPr>
            <a:r>
              <a:rPr lang="sk-SK" sz="2200" dirty="0" smtClean="0">
                <a:latin typeface="Calibri" panose="020F0502020204030204" pitchFamily="34" charset="0"/>
              </a:rPr>
              <a:t>nie</a:t>
            </a:r>
          </a:p>
          <a:p>
            <a:pPr>
              <a:spcBef>
                <a:spcPts val="600"/>
              </a:spcBef>
            </a:pPr>
            <a:r>
              <a:rPr lang="sk-SK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áno</a:t>
            </a:r>
          </a:p>
          <a:p>
            <a:pPr>
              <a:spcBef>
                <a:spcPts val="600"/>
              </a:spcBef>
            </a:pPr>
            <a:r>
              <a:rPr lang="sk-SK" sz="2200" dirty="0" smtClean="0">
                <a:latin typeface="Calibri" panose="020F0502020204030204" pitchFamily="34" charset="0"/>
              </a:rPr>
              <a:t>nie</a:t>
            </a:r>
          </a:p>
          <a:p>
            <a:pPr>
              <a:spcBef>
                <a:spcPts val="600"/>
              </a:spcBef>
            </a:pPr>
            <a:r>
              <a:rPr lang="sk-SK" sz="2200" dirty="0" smtClean="0">
                <a:latin typeface="Calibri" panose="020F0502020204030204" pitchFamily="34" charset="0"/>
              </a:rPr>
              <a:t>nie</a:t>
            </a:r>
          </a:p>
          <a:p>
            <a:pPr>
              <a:spcBef>
                <a:spcPts val="600"/>
              </a:spcBef>
            </a:pPr>
            <a:r>
              <a:rPr lang="sk-SK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áno</a:t>
            </a:r>
          </a:p>
          <a:p>
            <a:pPr>
              <a:spcBef>
                <a:spcPts val="600"/>
              </a:spcBef>
            </a:pPr>
            <a:r>
              <a:rPr lang="sk-SK" sz="2200" dirty="0" smtClean="0">
                <a:latin typeface="Calibri" panose="020F0502020204030204" pitchFamily="34" charset="0"/>
              </a:rPr>
              <a:t>nie</a:t>
            </a:r>
            <a:endParaRPr lang="sk-SK" sz="2200" dirty="0">
              <a:latin typeface="Calibri" panose="020F0502020204030204" pitchFamily="34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65594" y="3790046"/>
            <a:ext cx="767695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lvl="0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1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 :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„je väčší alebo rovný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“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„je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väčší ako ja“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3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„je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rovný“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„je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potomkom“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5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„je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otcom“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6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„narodil sa v rovnakom roku ako “</a:t>
            </a:r>
          </a:p>
          <a:p>
            <a:pPr marL="271463" lvl="0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>
                <a:latin typeface="Calibri" panose="020F0502020204030204" pitchFamily="34" charset="0"/>
              </a:rPr>
              <a:t>A</a:t>
            </a:r>
            <a:r>
              <a:rPr lang="sk-SK" sz="2200" dirty="0">
                <a:latin typeface="Calibri" panose="020F0502020204030204" pitchFamily="34" charset="0"/>
              </a:rPr>
              <a:t> = </a:t>
            </a:r>
            <a:r>
              <a:rPr lang="en-US" sz="2200" dirty="0">
                <a:latin typeface="Calibri" panose="020F0502020204030204" pitchFamily="34" charset="0"/>
              </a:rPr>
              <a:t>{</a:t>
            </a:r>
            <a:r>
              <a:rPr lang="sk-SK" sz="2200" dirty="0">
                <a:latin typeface="Calibri" panose="020F0502020204030204" pitchFamily="34" charset="0"/>
              </a:rPr>
              <a:t>3, 5, 15, 19, 21, 30}, </a:t>
            </a:r>
            <a:r>
              <a:rPr lang="sk-SK" sz="2200" i="1" dirty="0">
                <a:latin typeface="Calibri" panose="020F0502020204030204" pitchFamily="34" charset="0"/>
              </a:rPr>
              <a:t>R</a:t>
            </a:r>
            <a:r>
              <a:rPr lang="sk-SK" sz="2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1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</a:t>
            </a:r>
            <a:r>
              <a:rPr lang="sk-SK" sz="2200" i="1" dirty="0">
                <a:latin typeface="Calibri" panose="020F0502020204030204" pitchFamily="34" charset="0"/>
              </a:rPr>
              <a:t>A</a:t>
            </a:r>
            <a:r>
              <a:rPr lang="sk-SK" sz="2200" dirty="0">
                <a:latin typeface="Calibri" panose="020F0502020204030204" pitchFamily="34" charset="0"/>
              </a:rPr>
              <a:t>×</a:t>
            </a:r>
            <a:r>
              <a:rPr lang="sk-SK" sz="2200" i="1" dirty="0">
                <a:latin typeface="Calibri" panose="020F0502020204030204" pitchFamily="34" charset="0"/>
              </a:rPr>
              <a:t>A</a:t>
            </a:r>
            <a:r>
              <a:rPr lang="en-US" sz="2200" dirty="0">
                <a:latin typeface="Calibri" panose="020F0502020204030204" pitchFamily="34" charset="0"/>
              </a:rPr>
              <a:t>: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i="1" dirty="0">
                <a:latin typeface="Calibri" panose="020F0502020204030204" pitchFamily="34" charset="0"/>
              </a:rPr>
              <a:t>x </a:t>
            </a:r>
            <a:r>
              <a:rPr lang="sk-SK" sz="2200" dirty="0">
                <a:latin typeface="Calibri" panose="020F0502020204030204" pitchFamily="34" charset="0"/>
              </a:rPr>
              <a:t>bude v relácii s </a:t>
            </a:r>
            <a:r>
              <a:rPr lang="sk-SK" sz="2200" i="1" dirty="0">
                <a:latin typeface="Calibri" panose="020F0502020204030204" pitchFamily="34" charset="0"/>
              </a:rPr>
              <a:t>y, </a:t>
            </a:r>
            <a:r>
              <a:rPr lang="sk-SK" sz="2200" dirty="0">
                <a:latin typeface="Calibri" panose="020F0502020204030204" pitchFamily="34" charset="0"/>
              </a:rPr>
              <a:t>ak </a:t>
            </a:r>
            <a:r>
              <a:rPr lang="sk-SK" sz="2200" i="1" dirty="0">
                <a:latin typeface="Calibri" panose="020F0502020204030204" pitchFamily="34" charset="0"/>
              </a:rPr>
              <a:t>x</a:t>
            </a:r>
            <a:r>
              <a:rPr lang="en-US" sz="2200" dirty="0">
                <a:latin typeface="Calibri" panose="020F0502020204030204" pitchFamily="34" charset="0"/>
              </a:rPr>
              <a:t>|</a:t>
            </a:r>
            <a:r>
              <a:rPr lang="sk-SK" sz="2200" i="1" dirty="0" smtClean="0">
                <a:latin typeface="Calibri" panose="020F0502020204030204" pitchFamily="34" charset="0"/>
              </a:rPr>
              <a:t>y</a:t>
            </a:r>
            <a:endParaRPr lang="sk-SK" sz="2200" dirty="0">
              <a:solidFill>
                <a:prstClr val="black"/>
              </a:solidFill>
              <a:latin typeface="Calibri" panose="020F050202020403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4351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Relácie - symetrickosť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2044824"/>
          </a:xfrm>
        </p:spPr>
        <p:txBody>
          <a:bodyPr>
            <a:normAutofit/>
          </a:bodyPr>
          <a:lstStyle/>
          <a:p>
            <a:pPr marL="0" indent="0" algn="ctr">
              <a:buSzPct val="150000"/>
              <a:buNone/>
            </a:pPr>
            <a:r>
              <a:rPr lang="sk-SK" sz="2200" dirty="0">
                <a:latin typeface="Calibri" panose="020F0502020204030204" pitchFamily="34" charset="0"/>
              </a:rPr>
              <a:t>Relácia </a:t>
            </a:r>
            <a:r>
              <a:rPr lang="sk-SK" sz="2200" i="1" dirty="0">
                <a:latin typeface="Calibri" panose="020F0502020204030204" pitchFamily="34" charset="0"/>
              </a:rPr>
              <a:t>R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 </a:t>
            </a:r>
            <a:r>
              <a:rPr lang="sk-SK" sz="2200" i="1" dirty="0">
                <a:latin typeface="Calibri" panose="020F0502020204030204" pitchFamily="34" charset="0"/>
              </a:rPr>
              <a:t>A </a:t>
            </a:r>
            <a:r>
              <a:rPr lang="sk-SK" sz="2200" dirty="0">
                <a:latin typeface="Calibri" panose="020F0502020204030204" pitchFamily="34" charset="0"/>
              </a:rPr>
              <a:t>× </a:t>
            </a:r>
            <a:r>
              <a:rPr lang="sk-SK" sz="2200" i="1" dirty="0">
                <a:latin typeface="Calibri" panose="020F0502020204030204" pitchFamily="34" charset="0"/>
              </a:rPr>
              <a:t>A</a:t>
            </a:r>
            <a:r>
              <a:rPr lang="sk-SK" sz="2200" dirty="0">
                <a:latin typeface="Calibri" panose="020F0502020204030204" pitchFamily="34" charset="0"/>
              </a:rPr>
              <a:t> je </a:t>
            </a:r>
            <a:r>
              <a:rPr lang="sk-SK" sz="2200" b="1" dirty="0">
                <a:latin typeface="Calibri" panose="020F0502020204030204" pitchFamily="34" charset="0"/>
              </a:rPr>
              <a:t>symetrická</a:t>
            </a:r>
            <a:r>
              <a:rPr lang="sk-SK" sz="2200" dirty="0">
                <a:latin typeface="Calibri" panose="020F0502020204030204" pitchFamily="34" charset="0"/>
              </a:rPr>
              <a:t>, ak pre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</a:t>
            </a:r>
            <a:r>
              <a:rPr lang="sk-SK" sz="2200" i="1" dirty="0">
                <a:latin typeface="Calibri" panose="020F0502020204030204" pitchFamily="34" charset="0"/>
                <a:sym typeface="Symbol"/>
              </a:rPr>
              <a:t>x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, </a:t>
            </a:r>
            <a:r>
              <a:rPr lang="sk-SK" sz="2200" i="1" dirty="0" err="1">
                <a:latin typeface="Calibri" panose="020F0502020204030204" pitchFamily="34" charset="0"/>
                <a:sym typeface="Symbol"/>
              </a:rPr>
              <a:t>y</a:t>
            </a:r>
            <a:r>
              <a:rPr lang="sk-SK" sz="2200" dirty="0" err="1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 err="1">
                <a:latin typeface="Calibri" panose="020F0502020204030204" pitchFamily="34" charset="0"/>
                <a:sym typeface="Symbol"/>
              </a:rPr>
              <a:t>A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: </a:t>
            </a:r>
            <a:r>
              <a:rPr lang="sk-SK" sz="2200" i="1" dirty="0" err="1">
                <a:latin typeface="Calibri" panose="020F0502020204030204" pitchFamily="34" charset="0"/>
              </a:rPr>
              <a:t>xRy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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i="1" dirty="0" err="1">
                <a:latin typeface="Calibri" panose="020F0502020204030204" pitchFamily="34" charset="0"/>
              </a:rPr>
              <a:t>yRx</a:t>
            </a:r>
            <a:endParaRPr lang="sk-SK" sz="2200" i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k-SK" sz="2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Relácia je symetrická, ak jej vrcholový graf obsahuje iba obojstranné </a:t>
            </a:r>
            <a:endParaRPr lang="sk-SK" sz="22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sk-SK" sz="22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šípky </a:t>
            </a:r>
            <a:r>
              <a:rPr lang="sk-SK" sz="2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alebo slučky</a:t>
            </a:r>
            <a:endParaRPr lang="sk-SK" sz="1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2200" dirty="0" smtClean="0">
                <a:latin typeface="Calibri" panose="020F0502020204030204" pitchFamily="34" charset="0"/>
              </a:rPr>
              <a:t>Určte, či nasledujúca relácia je symetrická!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539552" y="1524000"/>
            <a:ext cx="8280920" cy="1328936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8142548" y="3789040"/>
            <a:ext cx="8219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k-SK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áno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65594" y="3790046"/>
            <a:ext cx="76769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Nech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množina </a:t>
            </a:r>
            <a:r>
              <a:rPr lang="sk-SK" sz="2200" i="1" dirty="0">
                <a:solidFill>
                  <a:prstClr val="black"/>
                </a:solidFill>
                <a:latin typeface="Calibri" panose="020F0502020204030204" pitchFamily="34" charset="0"/>
              </a:rPr>
              <a:t>M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=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{Anna, Marek, Janka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,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Eva, Peter, Milan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}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a relácia </a:t>
            </a: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=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{[</a:t>
            </a:r>
            <a:r>
              <a:rPr lang="sk-SK" sz="2200" i="1" dirty="0">
                <a:solidFill>
                  <a:prstClr val="black"/>
                </a:solidFill>
                <a:latin typeface="Calibri" panose="020F0502020204030204" pitchFamily="34" charset="0"/>
              </a:rPr>
              <a:t>x, </a:t>
            </a: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y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] ∈ </a:t>
            </a: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M×M: </a:t>
            </a:r>
            <a:r>
              <a:rPr lang="sk-SK" sz="2200" i="1" dirty="0">
                <a:solidFill>
                  <a:prstClr val="black"/>
                </a:solidFill>
                <a:latin typeface="Calibri" panose="020F0502020204030204" pitchFamily="34" charset="0"/>
              </a:rPr>
              <a:t>x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 a </a:t>
            </a:r>
            <a:r>
              <a:rPr lang="sk-SK" sz="2200" i="1" dirty="0">
                <a:solidFill>
                  <a:prstClr val="black"/>
                </a:solidFill>
                <a:latin typeface="Calibri" panose="020F0502020204030204" pitchFamily="34" charset="0"/>
              </a:rPr>
              <a:t>y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majú rovnaké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pohlavie}</a:t>
            </a: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4559487"/>
            <a:ext cx="2877503" cy="226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48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Relácie - </a:t>
            </a:r>
            <a:r>
              <a:rPr lang="sk-SK" dirty="0" err="1" smtClean="0">
                <a:solidFill>
                  <a:schemeClr val="accent1"/>
                </a:solidFill>
                <a:latin typeface="Calibri" panose="020F0502020204030204" pitchFamily="34" charset="0"/>
              </a:rPr>
              <a:t>antisymetrickosť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2243336"/>
          </a:xfrm>
        </p:spPr>
        <p:txBody>
          <a:bodyPr>
            <a:normAutofit/>
          </a:bodyPr>
          <a:lstStyle/>
          <a:p>
            <a:pPr marL="0" indent="0" algn="ctr">
              <a:buSzPct val="150000"/>
              <a:buNone/>
            </a:pPr>
            <a:r>
              <a:rPr lang="sk-SK" sz="2200" dirty="0">
                <a:latin typeface="Calibri" panose="020F0502020204030204" pitchFamily="34" charset="0"/>
              </a:rPr>
              <a:t>Relácia </a:t>
            </a:r>
            <a:r>
              <a:rPr lang="sk-SK" sz="2200" i="1" dirty="0">
                <a:latin typeface="Calibri" panose="020F0502020204030204" pitchFamily="34" charset="0"/>
              </a:rPr>
              <a:t>R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 </a:t>
            </a:r>
            <a:r>
              <a:rPr lang="sk-SK" sz="2200" i="1" dirty="0">
                <a:latin typeface="Calibri" panose="020F0502020204030204" pitchFamily="34" charset="0"/>
              </a:rPr>
              <a:t>A </a:t>
            </a:r>
            <a:r>
              <a:rPr lang="sk-SK" sz="2200" dirty="0">
                <a:latin typeface="Calibri" panose="020F0502020204030204" pitchFamily="34" charset="0"/>
              </a:rPr>
              <a:t>× </a:t>
            </a:r>
            <a:r>
              <a:rPr lang="sk-SK" sz="2200" i="1" dirty="0">
                <a:latin typeface="Calibri" panose="020F0502020204030204" pitchFamily="34" charset="0"/>
              </a:rPr>
              <a:t>A</a:t>
            </a:r>
            <a:r>
              <a:rPr lang="sk-SK" sz="2200" dirty="0">
                <a:latin typeface="Calibri" panose="020F0502020204030204" pitchFamily="34" charset="0"/>
              </a:rPr>
              <a:t> je </a:t>
            </a:r>
            <a:r>
              <a:rPr lang="sk-SK" sz="2200" b="1" dirty="0">
                <a:latin typeface="Calibri" panose="020F0502020204030204" pitchFamily="34" charset="0"/>
              </a:rPr>
              <a:t>antisymetrická</a:t>
            </a:r>
            <a:r>
              <a:rPr lang="sk-SK" sz="2200" dirty="0">
                <a:latin typeface="Calibri" panose="020F0502020204030204" pitchFamily="34" charset="0"/>
              </a:rPr>
              <a:t>,</a:t>
            </a:r>
            <a:r>
              <a:rPr lang="sk-SK" sz="2200" b="1" dirty="0">
                <a:latin typeface="Calibri" panose="020F0502020204030204" pitchFamily="34" charset="0"/>
              </a:rPr>
              <a:t> </a:t>
            </a:r>
            <a:r>
              <a:rPr lang="sk-SK" sz="2200" dirty="0">
                <a:latin typeface="Calibri" panose="020F0502020204030204" pitchFamily="34" charset="0"/>
              </a:rPr>
              <a:t>ak pre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</a:t>
            </a:r>
            <a:r>
              <a:rPr lang="sk-SK" sz="2200" i="1" dirty="0">
                <a:latin typeface="Calibri" panose="020F0502020204030204" pitchFamily="34" charset="0"/>
                <a:sym typeface="Symbol"/>
              </a:rPr>
              <a:t>x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, </a:t>
            </a:r>
            <a:r>
              <a:rPr lang="sk-SK" sz="2200" i="1" dirty="0">
                <a:latin typeface="Calibri" panose="020F0502020204030204" pitchFamily="34" charset="0"/>
                <a:sym typeface="Symbol"/>
              </a:rPr>
              <a:t>y A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: </a:t>
            </a:r>
            <a:r>
              <a:rPr lang="sk-SK" sz="2200" i="1" dirty="0" err="1">
                <a:latin typeface="Calibri" panose="020F0502020204030204" pitchFamily="34" charset="0"/>
              </a:rPr>
              <a:t>xRy</a:t>
            </a:r>
            <a:r>
              <a:rPr lang="sk-SK" sz="2200" i="1" dirty="0">
                <a:latin typeface="Calibri" panose="020F0502020204030204" pitchFamily="34" charset="0"/>
              </a:rPr>
              <a:t>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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i="1" dirty="0" err="1">
                <a:latin typeface="Calibri" panose="020F0502020204030204" pitchFamily="34" charset="0"/>
              </a:rPr>
              <a:t>yRx</a:t>
            </a:r>
            <a:r>
              <a:rPr lang="sk-SK" sz="2200" i="1" dirty="0">
                <a:latin typeface="Calibri" panose="020F0502020204030204" pitchFamily="34" charset="0"/>
              </a:rPr>
              <a:t> 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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i="1" dirty="0">
                <a:latin typeface="Calibri" panose="020F0502020204030204" pitchFamily="34" charset="0"/>
              </a:rPr>
              <a:t>x </a:t>
            </a:r>
            <a:r>
              <a:rPr lang="sk-SK" sz="2200" dirty="0">
                <a:latin typeface="Calibri" panose="020F0502020204030204" pitchFamily="34" charset="0"/>
              </a:rPr>
              <a:t>= </a:t>
            </a:r>
            <a:r>
              <a:rPr lang="sk-SK" sz="2200" i="1" dirty="0">
                <a:latin typeface="Calibri" panose="020F0502020204030204" pitchFamily="34" charset="0"/>
              </a:rPr>
              <a:t>y </a:t>
            </a:r>
            <a:r>
              <a:rPr lang="sk-SK" sz="2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Relácia je antisymetrická, ak jej vrcholový graf obsahuje iba </a:t>
            </a:r>
            <a:endParaRPr lang="sk-SK" sz="22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buSzPct val="150000"/>
              <a:buNone/>
            </a:pPr>
            <a:r>
              <a:rPr lang="sk-SK" sz="22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jednostranné šípky alebo slučky</a:t>
            </a:r>
          </a:p>
          <a:p>
            <a:pPr marL="0" indent="0" algn="ctr">
              <a:buSzPct val="150000"/>
              <a:buNone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2200" dirty="0" smtClean="0">
                <a:latin typeface="Calibri" panose="020F0502020204030204" pitchFamily="34" charset="0"/>
              </a:rPr>
              <a:t>Určte, ktoré z nasledujúcich relácií sú </a:t>
            </a:r>
            <a:r>
              <a:rPr lang="sk-SK" sz="2200" dirty="0" err="1" smtClean="0">
                <a:latin typeface="Calibri" panose="020F0502020204030204" pitchFamily="34" charset="0"/>
              </a:rPr>
              <a:t>antisymetrické</a:t>
            </a:r>
            <a:r>
              <a:rPr lang="sk-SK" sz="2200" dirty="0" smtClean="0">
                <a:latin typeface="Calibri" panose="020F0502020204030204" pitchFamily="34" charset="0"/>
              </a:rPr>
              <a:t> a ktoré nie sú!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539552" y="1524000"/>
            <a:ext cx="8280920" cy="1328936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8142548" y="3789040"/>
            <a:ext cx="821940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k-SK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áno</a:t>
            </a:r>
          </a:p>
          <a:p>
            <a:pPr>
              <a:spcBef>
                <a:spcPts val="600"/>
              </a:spcBef>
            </a:pPr>
            <a:r>
              <a:rPr lang="sk-SK" sz="2200" dirty="0" smtClean="0">
                <a:latin typeface="Calibri" panose="020F0502020204030204" pitchFamily="34" charset="0"/>
              </a:rPr>
              <a:t>nie</a:t>
            </a:r>
          </a:p>
          <a:p>
            <a:pPr>
              <a:spcBef>
                <a:spcPts val="600"/>
              </a:spcBef>
            </a:pPr>
            <a:r>
              <a:rPr lang="sk-SK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áno</a:t>
            </a:r>
          </a:p>
          <a:p>
            <a:pPr>
              <a:spcBef>
                <a:spcPts val="600"/>
              </a:spcBef>
            </a:pPr>
            <a:r>
              <a:rPr lang="sk-SK" sz="2200" dirty="0" smtClean="0">
                <a:latin typeface="Calibri" panose="020F0502020204030204" pitchFamily="34" charset="0"/>
              </a:rPr>
              <a:t>nie</a:t>
            </a:r>
          </a:p>
          <a:p>
            <a:pPr>
              <a:spcBef>
                <a:spcPts val="600"/>
              </a:spcBef>
            </a:pPr>
            <a:r>
              <a:rPr lang="sk-SK" sz="2200" dirty="0" smtClean="0">
                <a:latin typeface="Calibri" panose="020F0502020204030204" pitchFamily="34" charset="0"/>
              </a:rPr>
              <a:t>nie</a:t>
            </a:r>
          </a:p>
          <a:p>
            <a:pPr>
              <a:spcBef>
                <a:spcPts val="600"/>
              </a:spcBef>
            </a:pPr>
            <a:r>
              <a:rPr lang="sk-SK" sz="2200" dirty="0" smtClean="0">
                <a:latin typeface="Calibri" panose="020F0502020204030204" pitchFamily="34" charset="0"/>
              </a:rPr>
              <a:t>nie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65594" y="3790046"/>
            <a:ext cx="767695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lvl="0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1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 :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„je väčší alebo rovný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“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„je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väčší ako ja“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3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</a:t>
            </a: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x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delí </a:t>
            </a: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y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“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„je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potomkom“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5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„je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otcom“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6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„narodil sa v rovnakom roku ako “</a:t>
            </a:r>
          </a:p>
          <a:p>
            <a:pPr>
              <a:spcBef>
                <a:spcPts val="600"/>
              </a:spcBef>
              <a:buClr>
                <a:srgbClr val="F07F09"/>
              </a:buClr>
              <a:buSzPct val="150000"/>
            </a:pPr>
            <a:r>
              <a:rPr lang="sk-SK" sz="2200" b="1" dirty="0">
                <a:solidFill>
                  <a:srgbClr val="C00000"/>
                </a:solidFill>
                <a:latin typeface="Calibri" panose="020F0502020204030204" pitchFamily="34" charset="0"/>
              </a:rPr>
              <a:t>Symetria</a:t>
            </a:r>
            <a:r>
              <a:rPr lang="sk-SK" sz="2200" dirty="0">
                <a:solidFill>
                  <a:srgbClr val="C00000"/>
                </a:solidFill>
                <a:latin typeface="Calibri" panose="020F0502020204030204" pitchFamily="34" charset="0"/>
              </a:rPr>
              <a:t> nie je „opakom“ </a:t>
            </a:r>
            <a:r>
              <a:rPr lang="sk-SK" sz="2200" b="1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antisymetrie</a:t>
            </a:r>
            <a:endParaRPr lang="sk-SK" sz="2200" b="1" dirty="0" smtClean="0">
              <a:solidFill>
                <a:srgbClr val="C00000"/>
              </a:solidFill>
              <a:latin typeface="Calibri" panose="020F050202020403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2897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Relácie - </a:t>
            </a:r>
            <a:r>
              <a:rPr lang="sk-SK" dirty="0" err="1" smtClean="0">
                <a:solidFill>
                  <a:schemeClr val="accent1"/>
                </a:solidFill>
                <a:latin typeface="Calibri" panose="020F0502020204030204" pitchFamily="34" charset="0"/>
              </a:rPr>
              <a:t>tranzitívnosť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2243336"/>
          </a:xfrm>
        </p:spPr>
        <p:txBody>
          <a:bodyPr>
            <a:normAutofit/>
          </a:bodyPr>
          <a:lstStyle/>
          <a:p>
            <a:pPr marL="0" indent="0" algn="ctr">
              <a:buSzPct val="150000"/>
              <a:buNone/>
            </a:pPr>
            <a:r>
              <a:rPr lang="sk-SK" sz="2200" dirty="0">
                <a:latin typeface="Calibri" panose="020F0502020204030204" pitchFamily="34" charset="0"/>
              </a:rPr>
              <a:t>Relácia </a:t>
            </a:r>
            <a:r>
              <a:rPr lang="sk-SK" sz="2200" i="1" dirty="0">
                <a:latin typeface="Calibri" panose="020F0502020204030204" pitchFamily="34" charset="0"/>
              </a:rPr>
              <a:t>R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 </a:t>
            </a:r>
            <a:r>
              <a:rPr lang="sk-SK" sz="2200" i="1" dirty="0">
                <a:latin typeface="Calibri" panose="020F0502020204030204" pitchFamily="34" charset="0"/>
              </a:rPr>
              <a:t>A </a:t>
            </a:r>
            <a:r>
              <a:rPr lang="sk-SK" sz="2200" dirty="0">
                <a:latin typeface="Calibri" panose="020F0502020204030204" pitchFamily="34" charset="0"/>
              </a:rPr>
              <a:t>× </a:t>
            </a:r>
            <a:r>
              <a:rPr lang="sk-SK" sz="2200" i="1" dirty="0">
                <a:latin typeface="Calibri" panose="020F0502020204030204" pitchFamily="34" charset="0"/>
              </a:rPr>
              <a:t>A</a:t>
            </a:r>
            <a:r>
              <a:rPr lang="sk-SK" sz="2200" dirty="0">
                <a:latin typeface="Calibri" panose="020F0502020204030204" pitchFamily="34" charset="0"/>
              </a:rPr>
              <a:t> je </a:t>
            </a:r>
            <a:r>
              <a:rPr lang="sk-SK" sz="2200" b="1" dirty="0">
                <a:latin typeface="Calibri" panose="020F0502020204030204" pitchFamily="34" charset="0"/>
              </a:rPr>
              <a:t>tranzitívna, </a:t>
            </a:r>
            <a:r>
              <a:rPr lang="sk-SK" sz="2200" dirty="0">
                <a:latin typeface="Calibri" panose="020F0502020204030204" pitchFamily="34" charset="0"/>
              </a:rPr>
              <a:t>ak pre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</a:t>
            </a:r>
            <a:r>
              <a:rPr lang="sk-SK" sz="2200" i="1" dirty="0">
                <a:latin typeface="Calibri" panose="020F0502020204030204" pitchFamily="34" charset="0"/>
                <a:sym typeface="Symbol"/>
              </a:rPr>
              <a:t>x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, </a:t>
            </a:r>
            <a:r>
              <a:rPr lang="sk-SK" sz="2200" i="1" dirty="0" err="1">
                <a:latin typeface="Calibri" panose="020F0502020204030204" pitchFamily="34" charset="0"/>
                <a:sym typeface="Symbol"/>
              </a:rPr>
              <a:t>y</a:t>
            </a:r>
            <a:r>
              <a:rPr lang="sk-SK" sz="2200" dirty="0" err="1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 err="1">
                <a:latin typeface="Calibri" panose="020F0502020204030204" pitchFamily="34" charset="0"/>
                <a:sym typeface="Symbol"/>
              </a:rPr>
              <a:t>A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: </a:t>
            </a:r>
            <a:r>
              <a:rPr lang="sk-SK" sz="2200" i="1" dirty="0" err="1">
                <a:latin typeface="Calibri" panose="020F0502020204030204" pitchFamily="34" charset="0"/>
              </a:rPr>
              <a:t>xRy</a:t>
            </a:r>
            <a:r>
              <a:rPr lang="sk-SK" sz="2200" i="1" dirty="0">
                <a:latin typeface="Calibri" panose="020F0502020204030204" pitchFamily="34" charset="0"/>
              </a:rPr>
              <a:t>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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i="1" dirty="0" err="1">
                <a:latin typeface="Calibri" panose="020F0502020204030204" pitchFamily="34" charset="0"/>
              </a:rPr>
              <a:t>yRz</a:t>
            </a:r>
            <a:r>
              <a:rPr lang="sk-SK" sz="2200" i="1" dirty="0">
                <a:latin typeface="Calibri" panose="020F0502020204030204" pitchFamily="34" charset="0"/>
              </a:rPr>
              <a:t> 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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i="1" dirty="0" err="1">
                <a:latin typeface="Calibri" panose="020F0502020204030204" pitchFamily="34" charset="0"/>
              </a:rPr>
              <a:t>xRz</a:t>
            </a:r>
            <a:endParaRPr lang="sk-SK" sz="2200" i="1" dirty="0">
              <a:latin typeface="Calibri" panose="020F0502020204030204" pitchFamily="34" charset="0"/>
            </a:endParaRPr>
          </a:p>
          <a:p>
            <a:pPr marL="0" indent="0" algn="ctr">
              <a:buSzPct val="150000"/>
              <a:buNone/>
            </a:pPr>
            <a:r>
              <a:rPr lang="sk-SK" sz="2200" i="1" dirty="0" smtClean="0">
                <a:latin typeface="Calibri" panose="020F0502020204030204" pitchFamily="34" charset="0"/>
              </a:rPr>
              <a:t> </a:t>
            </a:r>
            <a:r>
              <a:rPr lang="sk-SK" sz="2200" dirty="0" err="1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Tranzitívnosť</a:t>
            </a:r>
            <a:r>
              <a:rPr lang="sk-SK" sz="22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znamená existenciu </a:t>
            </a:r>
            <a:r>
              <a:rPr lang="sk-SK" sz="2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„</a:t>
            </a:r>
            <a:r>
              <a:rPr lang="sk-SK" sz="22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skracujúcej“ </a:t>
            </a:r>
            <a:r>
              <a:rPr lang="sk-SK" sz="2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orientovanej hrany pre všetky cesty </a:t>
            </a:r>
            <a:r>
              <a:rPr lang="sk-SK" sz="22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dĺžky aspoň 2 (nemá zmysel prestupovať)</a:t>
            </a:r>
          </a:p>
          <a:p>
            <a:pPr marL="0" indent="0" algn="ctr">
              <a:buSzPct val="150000"/>
              <a:buNone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2200" dirty="0" smtClean="0">
                <a:latin typeface="Calibri" panose="020F0502020204030204" pitchFamily="34" charset="0"/>
              </a:rPr>
              <a:t>Určte, ktoré z nasledujúcich relácií sú tranzitívne a ktoré nie sú!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539552" y="1524000"/>
            <a:ext cx="8280920" cy="1328936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8142548" y="3789040"/>
            <a:ext cx="821940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k-SK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áno</a:t>
            </a:r>
          </a:p>
          <a:p>
            <a:pPr>
              <a:spcBef>
                <a:spcPts val="600"/>
              </a:spcBef>
            </a:pPr>
            <a:r>
              <a:rPr lang="sk-SK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áno</a:t>
            </a:r>
          </a:p>
          <a:p>
            <a:pPr>
              <a:spcBef>
                <a:spcPts val="600"/>
              </a:spcBef>
            </a:pPr>
            <a:r>
              <a:rPr lang="sk-SK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áno</a:t>
            </a:r>
          </a:p>
          <a:p>
            <a:pPr>
              <a:spcBef>
                <a:spcPts val="600"/>
              </a:spcBef>
            </a:pPr>
            <a:r>
              <a:rPr lang="sk-SK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áno</a:t>
            </a:r>
          </a:p>
          <a:p>
            <a:pPr>
              <a:spcBef>
                <a:spcPts val="600"/>
              </a:spcBef>
            </a:pPr>
            <a:r>
              <a:rPr lang="sk-SK" sz="2200" dirty="0" smtClean="0">
                <a:latin typeface="Calibri" panose="020F0502020204030204" pitchFamily="34" charset="0"/>
              </a:rPr>
              <a:t>nie</a:t>
            </a:r>
          </a:p>
          <a:p>
            <a:pPr>
              <a:spcBef>
                <a:spcPts val="600"/>
              </a:spcBef>
            </a:pPr>
            <a:r>
              <a:rPr lang="sk-SK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áno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65594" y="3790046"/>
            <a:ext cx="7676954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lvl="0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1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 :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„je väčší alebo rovný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“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„je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menší“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3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</a:t>
            </a: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x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delí </a:t>
            </a: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y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“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„je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potomkom“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5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„je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otcom“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6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„narodil sa v rovnakom roku ako“</a:t>
            </a:r>
          </a:p>
        </p:txBody>
      </p:sp>
      <p:pic>
        <p:nvPicPr>
          <p:cNvPr id="5" name="Obrázok 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337626" y="0"/>
            <a:ext cx="1677044" cy="142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96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Relácie - vlastnosti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0"/>
              </a:spcBef>
              <a:spcAft>
                <a:spcPts val="1200"/>
              </a:spcAft>
              <a:buSzPct val="150000"/>
            </a:pPr>
            <a:r>
              <a:rPr lang="sk-SK" sz="2200" dirty="0" smtClean="0">
                <a:latin typeface="Calibri" panose="020F0502020204030204" pitchFamily="34" charset="0"/>
              </a:rPr>
              <a:t>Relácia </a:t>
            </a:r>
            <a:r>
              <a:rPr lang="sk-SK" sz="2200" i="1" dirty="0">
                <a:latin typeface="Calibri" panose="020F0502020204030204" pitchFamily="34" charset="0"/>
              </a:rPr>
              <a:t>R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 </a:t>
            </a:r>
            <a:r>
              <a:rPr lang="sk-SK" sz="2200" i="1" dirty="0">
                <a:latin typeface="Calibri" panose="020F0502020204030204" pitchFamily="34" charset="0"/>
              </a:rPr>
              <a:t>A </a:t>
            </a:r>
            <a:r>
              <a:rPr lang="sk-SK" sz="2200" dirty="0">
                <a:latin typeface="Calibri" panose="020F0502020204030204" pitchFamily="34" charset="0"/>
              </a:rPr>
              <a:t>× </a:t>
            </a:r>
            <a:r>
              <a:rPr lang="sk-SK" sz="2200" i="1" dirty="0">
                <a:latin typeface="Calibri" panose="020F0502020204030204" pitchFamily="34" charset="0"/>
              </a:rPr>
              <a:t>A</a:t>
            </a:r>
            <a:r>
              <a:rPr lang="sk-SK" sz="2200" dirty="0">
                <a:latin typeface="Calibri" panose="020F0502020204030204" pitchFamily="34" charset="0"/>
              </a:rPr>
              <a:t> je </a:t>
            </a:r>
            <a:r>
              <a:rPr lang="sk-SK" sz="2200" b="1" dirty="0">
                <a:latin typeface="Calibri" panose="020F0502020204030204" pitchFamily="34" charset="0"/>
              </a:rPr>
              <a:t>reláciou ekvivalencie, </a:t>
            </a:r>
            <a:r>
              <a:rPr lang="sk-SK" sz="2200" dirty="0">
                <a:latin typeface="Calibri" panose="020F0502020204030204" pitchFamily="34" charset="0"/>
              </a:rPr>
              <a:t>ak je reflexívna, </a:t>
            </a:r>
            <a:r>
              <a:rPr lang="sk-SK" sz="2200" dirty="0" smtClean="0">
                <a:latin typeface="Calibri" panose="020F0502020204030204" pitchFamily="34" charset="0"/>
              </a:rPr>
              <a:t>tranzitívna</a:t>
            </a:r>
            <a:r>
              <a:rPr lang="en-US" sz="2200" dirty="0" smtClean="0">
                <a:latin typeface="Calibri" panose="020F0502020204030204" pitchFamily="34" charset="0"/>
              </a:rPr>
              <a:t> a </a:t>
            </a:r>
            <a:r>
              <a:rPr lang="sk-SK" sz="2200" dirty="0" smtClean="0">
                <a:latin typeface="Calibri" panose="020F0502020204030204" pitchFamily="34" charset="0"/>
              </a:rPr>
              <a:t>symetrická</a:t>
            </a:r>
            <a:endParaRPr lang="sk-SK" sz="2200" i="1" dirty="0">
              <a:latin typeface="Calibri" panose="020F0502020204030204" pitchFamily="34" charset="0"/>
            </a:endParaRPr>
          </a:p>
          <a:p>
            <a:pPr marL="271463" indent="-271463">
              <a:spcAft>
                <a:spcPts val="1200"/>
              </a:spcAft>
              <a:buSzPct val="150000"/>
            </a:pPr>
            <a:r>
              <a:rPr lang="sk-SK" sz="2200" dirty="0">
                <a:latin typeface="Calibri" panose="020F0502020204030204" pitchFamily="34" charset="0"/>
              </a:rPr>
              <a:t>Relácia </a:t>
            </a:r>
            <a:r>
              <a:rPr lang="sk-SK" sz="2200" i="1" dirty="0">
                <a:latin typeface="Calibri" panose="020F0502020204030204" pitchFamily="34" charset="0"/>
              </a:rPr>
              <a:t>R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 </a:t>
            </a:r>
            <a:r>
              <a:rPr lang="sk-SK" sz="2200" i="1" dirty="0">
                <a:latin typeface="Calibri" panose="020F0502020204030204" pitchFamily="34" charset="0"/>
              </a:rPr>
              <a:t>A </a:t>
            </a:r>
            <a:r>
              <a:rPr lang="sk-SK" sz="2200" dirty="0">
                <a:latin typeface="Calibri" panose="020F0502020204030204" pitchFamily="34" charset="0"/>
              </a:rPr>
              <a:t>× </a:t>
            </a:r>
            <a:r>
              <a:rPr lang="sk-SK" sz="2200" i="1" dirty="0">
                <a:latin typeface="Calibri" panose="020F0502020204030204" pitchFamily="34" charset="0"/>
              </a:rPr>
              <a:t>A</a:t>
            </a:r>
            <a:r>
              <a:rPr lang="sk-SK" sz="2200" dirty="0">
                <a:latin typeface="Calibri" panose="020F0502020204030204" pitchFamily="34" charset="0"/>
              </a:rPr>
              <a:t> je </a:t>
            </a:r>
            <a:r>
              <a:rPr lang="sk-SK" sz="2200" b="1" dirty="0" smtClean="0">
                <a:latin typeface="Calibri" panose="020F0502020204030204" pitchFamily="34" charset="0"/>
              </a:rPr>
              <a:t>čiastočným usporiadaním, </a:t>
            </a:r>
            <a:r>
              <a:rPr lang="sk-SK" sz="2200" dirty="0">
                <a:latin typeface="Calibri" panose="020F0502020204030204" pitchFamily="34" charset="0"/>
              </a:rPr>
              <a:t>ak je reflexívna, </a:t>
            </a:r>
            <a:r>
              <a:rPr lang="sk-SK" sz="2200" dirty="0" smtClean="0">
                <a:latin typeface="Calibri" panose="020F0502020204030204" pitchFamily="34" charset="0"/>
              </a:rPr>
              <a:t>tranzitívna</a:t>
            </a:r>
            <a:r>
              <a:rPr lang="en-US" sz="2200" dirty="0" smtClean="0">
                <a:latin typeface="Calibri" panose="020F0502020204030204" pitchFamily="34" charset="0"/>
              </a:rPr>
              <a:t> a </a:t>
            </a:r>
            <a:r>
              <a:rPr lang="sk-SK" sz="2200" dirty="0" smtClean="0">
                <a:latin typeface="Calibri" panose="020F0502020204030204" pitchFamily="34" charset="0"/>
              </a:rPr>
              <a:t>antisymetrická</a:t>
            </a:r>
            <a:endParaRPr lang="sk-SK" sz="22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39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Relácie - ekvivalencia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457200" y="1600200"/>
            <a:ext cx="8579296" cy="2476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SzPct val="150000"/>
              <a:buNone/>
            </a:pPr>
            <a:r>
              <a:rPr lang="sk-SK" sz="2200" dirty="0" smtClean="0">
                <a:latin typeface="Calibri" panose="020F0502020204030204" pitchFamily="34" charset="0"/>
              </a:rPr>
              <a:t>Relácia </a:t>
            </a:r>
            <a:r>
              <a:rPr lang="sk-SK" sz="2200" i="1" dirty="0" smtClean="0">
                <a:latin typeface="Calibri" panose="020F0502020204030204" pitchFamily="34" charset="0"/>
              </a:rPr>
              <a:t>R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 </a:t>
            </a:r>
            <a:r>
              <a:rPr lang="sk-SK" sz="2200" i="1" dirty="0" smtClean="0">
                <a:latin typeface="Calibri" panose="020F0502020204030204" pitchFamily="34" charset="0"/>
              </a:rPr>
              <a:t>A </a:t>
            </a:r>
            <a:r>
              <a:rPr lang="sk-SK" sz="2200" dirty="0" smtClean="0">
                <a:latin typeface="Calibri" panose="020F0502020204030204" pitchFamily="34" charset="0"/>
              </a:rPr>
              <a:t>× </a:t>
            </a:r>
            <a:r>
              <a:rPr lang="sk-SK" sz="2200" i="1" dirty="0" smtClean="0">
                <a:latin typeface="Calibri" panose="020F0502020204030204" pitchFamily="34" charset="0"/>
              </a:rPr>
              <a:t>A</a:t>
            </a:r>
            <a:r>
              <a:rPr lang="sk-SK" sz="2200" dirty="0" smtClean="0">
                <a:latin typeface="Calibri" panose="020F0502020204030204" pitchFamily="34" charset="0"/>
              </a:rPr>
              <a:t> je </a:t>
            </a:r>
            <a:r>
              <a:rPr lang="sk-SK" sz="2200" b="1" dirty="0" smtClean="0">
                <a:latin typeface="Calibri" panose="020F0502020204030204" pitchFamily="34" charset="0"/>
              </a:rPr>
              <a:t>reláciou ekvivalencie, </a:t>
            </a:r>
            <a:r>
              <a:rPr lang="sk-SK" sz="2200" dirty="0" smtClean="0">
                <a:latin typeface="Calibri" panose="020F0502020204030204" pitchFamily="34" charset="0"/>
              </a:rPr>
              <a:t>ak je reflexívna, tranzitívna</a:t>
            </a:r>
            <a:r>
              <a:rPr lang="en-US" sz="2200" dirty="0" smtClean="0">
                <a:latin typeface="Calibri" panose="020F0502020204030204" pitchFamily="34" charset="0"/>
              </a:rPr>
              <a:t> a </a:t>
            </a:r>
            <a:r>
              <a:rPr lang="sk-SK" sz="2200" dirty="0" smtClean="0">
                <a:latin typeface="Calibri" panose="020F0502020204030204" pitchFamily="34" charset="0"/>
              </a:rPr>
              <a:t>symetrická</a:t>
            </a:r>
            <a:endParaRPr lang="sk-SK" sz="2200" i="1" dirty="0" smtClean="0">
              <a:latin typeface="Calibri" panose="020F0502020204030204" pitchFamily="34" charset="0"/>
            </a:endParaRPr>
          </a:p>
          <a:p>
            <a:pPr marL="442913" indent="-352425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Vrcholový graf relácie ekvivalencie </a:t>
            </a:r>
            <a:r>
              <a:rPr lang="sk-SK" sz="22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má pri </a:t>
            </a:r>
            <a:r>
              <a:rPr lang="sk-SK" sz="2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každom vrchole slučku </a:t>
            </a:r>
          </a:p>
          <a:p>
            <a:pPr marL="442913" indent="-352425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Vrcholový graf relácie ekvivalencie neobsahuje jednosmerné šípky </a:t>
            </a:r>
          </a:p>
          <a:p>
            <a:pPr marL="442913" indent="-352425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sk-SK" sz="2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Vo vrcholovom grafe relácie ekvivalencie nemá zmysel </a:t>
            </a:r>
            <a:r>
              <a:rPr lang="sk-SK" sz="22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prestupovať</a:t>
            </a:r>
          </a:p>
          <a:p>
            <a:pPr marL="90488" indent="0"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None/>
            </a:pPr>
            <a:r>
              <a:rPr lang="sk-SK" sz="2200" dirty="0" smtClean="0">
                <a:latin typeface="Calibri" panose="020F0502020204030204" pitchFamily="34" charset="0"/>
              </a:rPr>
              <a:t>Určte</a:t>
            </a:r>
            <a:r>
              <a:rPr lang="sk-SK" sz="2200" dirty="0">
                <a:latin typeface="Calibri" panose="020F0502020204030204" pitchFamily="34" charset="0"/>
              </a:rPr>
              <a:t>, či nasledujúca relácia je reláciou ekvivalencie!</a:t>
            </a:r>
          </a:p>
          <a:p>
            <a:pPr marL="0" indent="0">
              <a:buFont typeface="Arial" pitchFamily="34" charset="0"/>
              <a:buNone/>
            </a:pPr>
            <a:endParaRPr lang="sk-SK" sz="2200" dirty="0" smtClean="0">
              <a:latin typeface="Calibri" panose="020F0502020204030204" pitchFamily="34" charset="0"/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539552" y="1524000"/>
            <a:ext cx="8280920" cy="1905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465594" y="3933056"/>
            <a:ext cx="8570902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Nech je daná množina </a:t>
            </a: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M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={1,2,3,4,5,6 } a na nej je daná relácia </a:t>
            </a:r>
          </a:p>
          <a:p>
            <a:pPr marL="268288">
              <a:spcBef>
                <a:spcPts val="600"/>
              </a:spcBef>
              <a:buClr>
                <a:srgbClr val="F07F09"/>
              </a:buClr>
              <a:buSzPct val="150000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={[1,1], [2,2],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], [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3,3], [3,6], [4,4], [4,5], [5,4], [5,5], [6,3], [6,6]}.</a:t>
            </a:r>
            <a:endParaRPr lang="sk-SK" sz="2200" i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2123728" y="4869160"/>
            <a:ext cx="4320480" cy="1878511"/>
            <a:chOff x="2123728" y="4760987"/>
            <a:chExt cx="4320480" cy="1878511"/>
          </a:xfrm>
        </p:grpSpPr>
        <p:grpSp>
          <p:nvGrpSpPr>
            <p:cNvPr id="9" name="Skupina 8"/>
            <p:cNvGrpSpPr/>
            <p:nvPr/>
          </p:nvGrpSpPr>
          <p:grpSpPr>
            <a:xfrm>
              <a:off x="3672453" y="6010166"/>
              <a:ext cx="504056" cy="504292"/>
              <a:chOff x="1112311" y="5877272"/>
              <a:chExt cx="504056" cy="504292"/>
            </a:xfrm>
          </p:grpSpPr>
          <p:sp>
            <p:nvSpPr>
              <p:cNvPr id="33" name="Ovál 32"/>
              <p:cNvSpPr/>
              <p:nvPr/>
            </p:nvSpPr>
            <p:spPr>
              <a:xfrm>
                <a:off x="1112311" y="5877272"/>
                <a:ext cx="504056" cy="504056"/>
              </a:xfrm>
              <a:prstGeom prst="ellipse">
                <a:avLst/>
              </a:prstGeom>
              <a:noFill/>
              <a:ln w="22225"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34" name="Rovná spojovacia šípka 33"/>
              <p:cNvCxnSpPr/>
              <p:nvPr/>
            </p:nvCxnSpPr>
            <p:spPr>
              <a:xfrm>
                <a:off x="1331640" y="6381564"/>
                <a:ext cx="108012" cy="0"/>
              </a:xfrm>
              <a:prstGeom prst="straightConnector1">
                <a:avLst/>
              </a:prstGeom>
              <a:ln w="19050">
                <a:solidFill>
                  <a:schemeClr val="tx2">
                    <a:lumMod val="75000"/>
                    <a:lumOff val="25000"/>
                  </a:schemeClr>
                </a:solidFill>
                <a:headEnd type="stealth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Skupina 9"/>
            <p:cNvGrpSpPr/>
            <p:nvPr/>
          </p:nvGrpSpPr>
          <p:grpSpPr>
            <a:xfrm>
              <a:off x="4319972" y="4796916"/>
              <a:ext cx="504056" cy="504292"/>
              <a:chOff x="1112311" y="5877272"/>
              <a:chExt cx="504056" cy="504292"/>
            </a:xfrm>
          </p:grpSpPr>
          <p:sp>
            <p:nvSpPr>
              <p:cNvPr id="31" name="Ovál 30"/>
              <p:cNvSpPr/>
              <p:nvPr/>
            </p:nvSpPr>
            <p:spPr>
              <a:xfrm>
                <a:off x="1112311" y="5877272"/>
                <a:ext cx="504056" cy="504056"/>
              </a:xfrm>
              <a:prstGeom prst="ellipse">
                <a:avLst/>
              </a:prstGeom>
              <a:noFill/>
              <a:ln w="22225">
                <a:solidFill>
                  <a:schemeClr val="tx2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32" name="Rovná spojovacia šípka 31"/>
              <p:cNvCxnSpPr/>
              <p:nvPr/>
            </p:nvCxnSpPr>
            <p:spPr>
              <a:xfrm>
                <a:off x="1331640" y="6381564"/>
                <a:ext cx="108012" cy="0"/>
              </a:xfrm>
              <a:prstGeom prst="straightConnector1">
                <a:avLst/>
              </a:prstGeom>
              <a:ln w="19050">
                <a:solidFill>
                  <a:schemeClr val="tx2">
                    <a:lumMod val="75000"/>
                    <a:lumOff val="25000"/>
                  </a:schemeClr>
                </a:solidFill>
                <a:headEnd type="stealth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Skupina 10"/>
            <p:cNvGrpSpPr/>
            <p:nvPr/>
          </p:nvGrpSpPr>
          <p:grpSpPr>
            <a:xfrm>
              <a:off x="5748981" y="4760987"/>
              <a:ext cx="504056" cy="504292"/>
              <a:chOff x="1112311" y="5877272"/>
              <a:chExt cx="504056" cy="504292"/>
            </a:xfrm>
          </p:grpSpPr>
          <p:sp>
            <p:nvSpPr>
              <p:cNvPr id="29" name="Ovál 28"/>
              <p:cNvSpPr/>
              <p:nvPr/>
            </p:nvSpPr>
            <p:spPr>
              <a:xfrm>
                <a:off x="1112311" y="5877272"/>
                <a:ext cx="504056" cy="504056"/>
              </a:xfrm>
              <a:prstGeom prst="ellipse">
                <a:avLst/>
              </a:prstGeom>
              <a:noFill/>
              <a:ln w="2222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>
                  <a:solidFill>
                    <a:srgbClr val="FFC000"/>
                  </a:solidFill>
                </a:endParaRPr>
              </a:p>
            </p:txBody>
          </p:sp>
          <p:cxnSp>
            <p:nvCxnSpPr>
              <p:cNvPr id="30" name="Rovná spojovacia šípka 29"/>
              <p:cNvCxnSpPr/>
              <p:nvPr/>
            </p:nvCxnSpPr>
            <p:spPr>
              <a:xfrm>
                <a:off x="1331640" y="6381564"/>
                <a:ext cx="108012" cy="0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headEnd type="stealth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Skupina 11"/>
            <p:cNvGrpSpPr/>
            <p:nvPr/>
          </p:nvGrpSpPr>
          <p:grpSpPr>
            <a:xfrm>
              <a:off x="5053754" y="6002076"/>
              <a:ext cx="504056" cy="504292"/>
              <a:chOff x="1112311" y="5877272"/>
              <a:chExt cx="504056" cy="504292"/>
            </a:xfrm>
          </p:grpSpPr>
          <p:sp>
            <p:nvSpPr>
              <p:cNvPr id="27" name="Ovál 26"/>
              <p:cNvSpPr/>
              <p:nvPr/>
            </p:nvSpPr>
            <p:spPr>
              <a:xfrm>
                <a:off x="1112311" y="5877272"/>
                <a:ext cx="504056" cy="504056"/>
              </a:xfrm>
              <a:prstGeom prst="ellipse">
                <a:avLst/>
              </a:prstGeom>
              <a:noFill/>
              <a:ln w="2222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>
                  <a:solidFill>
                    <a:srgbClr val="FFC000"/>
                  </a:solidFill>
                </a:endParaRPr>
              </a:p>
            </p:txBody>
          </p:sp>
          <p:cxnSp>
            <p:nvCxnSpPr>
              <p:cNvPr id="28" name="Rovná spojovacia šípka 27"/>
              <p:cNvCxnSpPr/>
              <p:nvPr/>
            </p:nvCxnSpPr>
            <p:spPr>
              <a:xfrm>
                <a:off x="1331640" y="6381564"/>
                <a:ext cx="108012" cy="0"/>
              </a:xfrm>
              <a:prstGeom prst="straightConnector1">
                <a:avLst/>
              </a:prstGeom>
              <a:ln w="19050">
                <a:solidFill>
                  <a:srgbClr val="FFC000"/>
                </a:solidFill>
                <a:headEnd type="stealth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Skupina 12"/>
            <p:cNvGrpSpPr/>
            <p:nvPr/>
          </p:nvGrpSpPr>
          <p:grpSpPr>
            <a:xfrm>
              <a:off x="2123728" y="6002312"/>
              <a:ext cx="504056" cy="504292"/>
              <a:chOff x="1112311" y="5877272"/>
              <a:chExt cx="504056" cy="504292"/>
            </a:xfrm>
          </p:grpSpPr>
          <p:sp>
            <p:nvSpPr>
              <p:cNvPr id="25" name="Ovál 24"/>
              <p:cNvSpPr/>
              <p:nvPr/>
            </p:nvSpPr>
            <p:spPr>
              <a:xfrm>
                <a:off x="1112311" y="5877272"/>
                <a:ext cx="504056" cy="504056"/>
              </a:xfrm>
              <a:prstGeom prst="ellipse">
                <a:avLst/>
              </a:prstGeom>
              <a:noFill/>
              <a:ln w="22225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26" name="Rovná spojovacia šípka 25"/>
              <p:cNvCxnSpPr/>
              <p:nvPr/>
            </p:nvCxnSpPr>
            <p:spPr>
              <a:xfrm>
                <a:off x="1331640" y="6381564"/>
                <a:ext cx="108012" cy="0"/>
              </a:xfrm>
              <a:prstGeom prst="straightConnector1">
                <a:avLst/>
              </a:prstGeom>
              <a:ln w="19050">
                <a:solidFill>
                  <a:schemeClr val="accent4">
                    <a:lumMod val="60000"/>
                    <a:lumOff val="40000"/>
                  </a:schemeClr>
                </a:solidFill>
                <a:headEnd type="stealth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 useBgFill="1">
          <p:nvSpPr>
            <p:cNvPr id="14" name="BlokTextu 13"/>
            <p:cNvSpPr txBox="1"/>
            <p:nvPr/>
          </p:nvSpPr>
          <p:spPr>
            <a:xfrm>
              <a:off x="2458915" y="6262312"/>
              <a:ext cx="360040" cy="369332"/>
            </a:xfrm>
            <a:prstGeom prst="rect">
              <a:avLst/>
            </a:prstGeom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b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Calibri" panose="020F0502020204030204" pitchFamily="34" charset="0"/>
                </a:rPr>
                <a:t>2</a:t>
              </a:r>
              <a:endParaRPr lang="sk-SK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15" name="Skupina 14"/>
            <p:cNvGrpSpPr/>
            <p:nvPr/>
          </p:nvGrpSpPr>
          <p:grpSpPr>
            <a:xfrm>
              <a:off x="2882564" y="4797152"/>
              <a:ext cx="504056" cy="504292"/>
              <a:chOff x="1112311" y="5877272"/>
              <a:chExt cx="504056" cy="504292"/>
            </a:xfrm>
          </p:grpSpPr>
          <p:sp>
            <p:nvSpPr>
              <p:cNvPr id="23" name="Ovál 22"/>
              <p:cNvSpPr/>
              <p:nvPr/>
            </p:nvSpPr>
            <p:spPr>
              <a:xfrm>
                <a:off x="1112311" y="5877272"/>
                <a:ext cx="504056" cy="504056"/>
              </a:xfrm>
              <a:prstGeom prst="ellipse">
                <a:avLst/>
              </a:prstGeom>
              <a:noFill/>
              <a:ln w="22225">
                <a:solidFill>
                  <a:srgbClr val="D0500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24" name="Rovná spojovacia šípka 23"/>
              <p:cNvCxnSpPr/>
              <p:nvPr/>
            </p:nvCxnSpPr>
            <p:spPr>
              <a:xfrm>
                <a:off x="1331640" y="6381564"/>
                <a:ext cx="108012" cy="0"/>
              </a:xfrm>
              <a:prstGeom prst="straightConnector1">
                <a:avLst/>
              </a:prstGeom>
              <a:ln w="19050">
                <a:solidFill>
                  <a:srgbClr val="D05002"/>
                </a:solidFill>
                <a:headEnd type="stealth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 useBgFill="1">
          <p:nvSpPr>
            <p:cNvPr id="16" name="BlokTextu 15"/>
            <p:cNvSpPr txBox="1"/>
            <p:nvPr/>
          </p:nvSpPr>
          <p:spPr>
            <a:xfrm>
              <a:off x="3217751" y="5057152"/>
              <a:ext cx="360040" cy="369332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sk-SK" b="1" dirty="0" smtClean="0">
                  <a:solidFill>
                    <a:srgbClr val="D05002"/>
                  </a:solidFill>
                  <a:latin typeface="Calibri" panose="020F0502020204030204" pitchFamily="34" charset="0"/>
                </a:rPr>
                <a:t>1</a:t>
              </a:r>
              <a:endParaRPr lang="sk-SK" b="1" dirty="0">
                <a:solidFill>
                  <a:srgbClr val="D05002"/>
                </a:solidFill>
                <a:latin typeface="Calibri" panose="020F0502020204030204" pitchFamily="34" charset="0"/>
              </a:endParaRPr>
            </a:p>
          </p:txBody>
        </p:sp>
        <p:sp useBgFill="1">
          <p:nvSpPr>
            <p:cNvPr id="17" name="BlokTextu 16"/>
            <p:cNvSpPr txBox="1"/>
            <p:nvPr/>
          </p:nvSpPr>
          <p:spPr>
            <a:xfrm>
              <a:off x="4007640" y="6270166"/>
              <a:ext cx="360040" cy="369332"/>
            </a:xfrm>
            <a:prstGeom prst="rect">
              <a:avLst/>
            </a:prstGeom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b="1" dirty="0" smtClean="0">
                  <a:solidFill>
                    <a:schemeClr val="accent3">
                      <a:lumMod val="75000"/>
                    </a:schemeClr>
                  </a:solidFill>
                  <a:latin typeface="Calibri" panose="020F0502020204030204" pitchFamily="34" charset="0"/>
                </a:rPr>
                <a:t>3</a:t>
              </a:r>
              <a:endParaRPr lang="sk-SK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  <p:sp useBgFill="1">
          <p:nvSpPr>
            <p:cNvPr id="18" name="BlokTextu 17"/>
            <p:cNvSpPr txBox="1"/>
            <p:nvPr/>
          </p:nvSpPr>
          <p:spPr>
            <a:xfrm>
              <a:off x="4655159" y="5056916"/>
              <a:ext cx="360040" cy="369332"/>
            </a:xfrm>
            <a:prstGeom prst="rect">
              <a:avLst/>
            </a:prstGeom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b="1" dirty="0" smtClean="0">
                  <a:solidFill>
                    <a:schemeClr val="accent3">
                      <a:lumMod val="75000"/>
                    </a:schemeClr>
                  </a:solidFill>
                  <a:latin typeface="Calibri" panose="020F0502020204030204" pitchFamily="34" charset="0"/>
                </a:rPr>
                <a:t>6</a:t>
              </a:r>
              <a:endParaRPr lang="sk-SK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</a:endParaRPr>
            </a:p>
          </p:txBody>
        </p:sp>
        <p:sp useBgFill="1">
          <p:nvSpPr>
            <p:cNvPr id="19" name="BlokTextu 18"/>
            <p:cNvSpPr txBox="1"/>
            <p:nvPr/>
          </p:nvSpPr>
          <p:spPr>
            <a:xfrm>
              <a:off x="6084168" y="5020987"/>
              <a:ext cx="360040" cy="369332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sk-SK" b="1" dirty="0" smtClean="0">
                  <a:solidFill>
                    <a:srgbClr val="FFC000"/>
                  </a:solidFill>
                  <a:latin typeface="Calibri" panose="020F0502020204030204" pitchFamily="34" charset="0"/>
                </a:rPr>
                <a:t>5</a:t>
              </a:r>
              <a:endParaRPr lang="sk-SK" b="1" dirty="0">
                <a:solidFill>
                  <a:srgbClr val="FFC000"/>
                </a:solidFill>
                <a:latin typeface="Calibri" panose="020F0502020204030204" pitchFamily="34" charset="0"/>
              </a:endParaRPr>
            </a:p>
          </p:txBody>
        </p:sp>
        <p:sp useBgFill="1">
          <p:nvSpPr>
            <p:cNvPr id="20" name="BlokTextu 19"/>
            <p:cNvSpPr txBox="1"/>
            <p:nvPr/>
          </p:nvSpPr>
          <p:spPr>
            <a:xfrm>
              <a:off x="5388941" y="6262076"/>
              <a:ext cx="360040" cy="369332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sk-SK" b="1" dirty="0" smtClean="0">
                  <a:solidFill>
                    <a:srgbClr val="FFC000"/>
                  </a:solidFill>
                  <a:latin typeface="Calibri" panose="020F0502020204030204" pitchFamily="34" charset="0"/>
                </a:rPr>
                <a:t>4</a:t>
              </a:r>
              <a:endParaRPr lang="sk-SK" b="1" dirty="0">
                <a:solidFill>
                  <a:srgbClr val="FFC000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21" name="Rovná spojovacia šípka 20"/>
            <p:cNvCxnSpPr/>
            <p:nvPr/>
          </p:nvCxnSpPr>
          <p:spPr>
            <a:xfrm flipV="1">
              <a:off x="4221113" y="5373216"/>
              <a:ext cx="492352" cy="973438"/>
            </a:xfrm>
            <a:prstGeom prst="straightConnector1">
              <a:avLst/>
            </a:prstGeom>
            <a:ln w="19050">
              <a:solidFill>
                <a:schemeClr val="tx2">
                  <a:lumMod val="75000"/>
                  <a:lumOff val="25000"/>
                </a:schemeClr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ovná spojovacia šípka 21"/>
            <p:cNvCxnSpPr/>
            <p:nvPr/>
          </p:nvCxnSpPr>
          <p:spPr>
            <a:xfrm flipV="1">
              <a:off x="5650129" y="5301444"/>
              <a:ext cx="496933" cy="1098478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BlokTextu 34"/>
          <p:cNvSpPr txBox="1"/>
          <p:nvPr/>
        </p:nvSpPr>
        <p:spPr>
          <a:xfrm>
            <a:off x="8002382" y="5537221"/>
            <a:ext cx="8219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k-SK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áno</a:t>
            </a:r>
          </a:p>
        </p:txBody>
      </p:sp>
    </p:spTree>
    <p:extLst>
      <p:ext uri="{BB962C8B-B14F-4D97-AF65-F5344CB8AC3E}">
        <p14:creationId xmlns:p14="http://schemas.microsoft.com/office/powerpoint/2010/main" val="365719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Relácie - ekvivalencia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1684784"/>
          </a:xfrm>
        </p:spPr>
        <p:txBody>
          <a:bodyPr>
            <a:normAutofit/>
          </a:bodyPr>
          <a:lstStyle/>
          <a:p>
            <a:pPr marL="0" indent="0" algn="ctr">
              <a:buSzPct val="150000"/>
              <a:buNone/>
            </a:pPr>
            <a:r>
              <a:rPr lang="sk-SK" sz="2200" dirty="0">
                <a:latin typeface="Calibri" panose="020F0502020204030204" pitchFamily="34" charset="0"/>
              </a:rPr>
              <a:t>Relácia </a:t>
            </a:r>
            <a:r>
              <a:rPr lang="sk-SK" sz="2200" i="1" dirty="0">
                <a:latin typeface="Calibri" panose="020F0502020204030204" pitchFamily="34" charset="0"/>
              </a:rPr>
              <a:t>R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 </a:t>
            </a:r>
            <a:r>
              <a:rPr lang="sk-SK" sz="2200" i="1" dirty="0">
                <a:latin typeface="Calibri" panose="020F0502020204030204" pitchFamily="34" charset="0"/>
              </a:rPr>
              <a:t>A </a:t>
            </a:r>
            <a:r>
              <a:rPr lang="sk-SK" sz="2200" dirty="0">
                <a:latin typeface="Calibri" panose="020F0502020204030204" pitchFamily="34" charset="0"/>
              </a:rPr>
              <a:t>× </a:t>
            </a:r>
            <a:r>
              <a:rPr lang="sk-SK" sz="2200" i="1" dirty="0">
                <a:latin typeface="Calibri" panose="020F0502020204030204" pitchFamily="34" charset="0"/>
              </a:rPr>
              <a:t>A</a:t>
            </a:r>
            <a:r>
              <a:rPr lang="sk-SK" sz="2200" dirty="0">
                <a:latin typeface="Calibri" panose="020F0502020204030204" pitchFamily="34" charset="0"/>
              </a:rPr>
              <a:t> je </a:t>
            </a:r>
            <a:r>
              <a:rPr lang="sk-SK" sz="2200" b="1" dirty="0">
                <a:latin typeface="Calibri" panose="020F0502020204030204" pitchFamily="34" charset="0"/>
              </a:rPr>
              <a:t>reláciou ekvivalencie, </a:t>
            </a:r>
            <a:r>
              <a:rPr lang="sk-SK" sz="2200" dirty="0">
                <a:latin typeface="Calibri" panose="020F0502020204030204" pitchFamily="34" charset="0"/>
              </a:rPr>
              <a:t>ak je reflexívna, symetrická a tranzitívna</a:t>
            </a:r>
            <a:endParaRPr lang="sk-SK" sz="2200" i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2200" dirty="0" smtClean="0">
                <a:latin typeface="Calibri" panose="020F0502020204030204" pitchFamily="34" charset="0"/>
              </a:rPr>
              <a:t>Určte, či nasledujúca relácia je reláciou ekvivalencie!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539552" y="1524000"/>
            <a:ext cx="8280920" cy="896888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8142548" y="3789040"/>
            <a:ext cx="8219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k-SK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áno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65594" y="3790046"/>
            <a:ext cx="76769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Nech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množina </a:t>
            </a:r>
            <a:r>
              <a:rPr lang="sk-SK" sz="2200" i="1" dirty="0">
                <a:solidFill>
                  <a:prstClr val="black"/>
                </a:solidFill>
                <a:latin typeface="Calibri" panose="020F0502020204030204" pitchFamily="34" charset="0"/>
              </a:rPr>
              <a:t>M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=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{Anna, Marek, Janka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,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Eva, Peter, Milan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}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a relácia </a:t>
            </a: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=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{[</a:t>
            </a:r>
            <a:r>
              <a:rPr lang="sk-SK" sz="2200" i="1" dirty="0">
                <a:solidFill>
                  <a:prstClr val="black"/>
                </a:solidFill>
                <a:latin typeface="Calibri" panose="020F0502020204030204" pitchFamily="34" charset="0"/>
              </a:rPr>
              <a:t>x, </a:t>
            </a: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y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] ∈ </a:t>
            </a: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M×M: </a:t>
            </a:r>
            <a:r>
              <a:rPr lang="sk-SK" sz="2200" i="1" dirty="0">
                <a:solidFill>
                  <a:prstClr val="black"/>
                </a:solidFill>
                <a:latin typeface="Calibri" panose="020F0502020204030204" pitchFamily="34" charset="0"/>
              </a:rPr>
              <a:t>x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 a </a:t>
            </a:r>
            <a:r>
              <a:rPr lang="sk-SK" sz="2200" i="1" dirty="0">
                <a:solidFill>
                  <a:prstClr val="black"/>
                </a:solidFill>
                <a:latin typeface="Calibri" panose="020F0502020204030204" pitchFamily="34" charset="0"/>
              </a:rPr>
              <a:t>y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majú rovnaké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pohlavie}</a:t>
            </a: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4559487"/>
            <a:ext cx="2877503" cy="226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91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Relácie – </a:t>
            </a:r>
            <a:r>
              <a:rPr lang="sk-SK" dirty="0">
                <a:solidFill>
                  <a:schemeClr val="accent1"/>
                </a:solidFill>
                <a:latin typeface="Calibri" panose="020F0502020204030204" pitchFamily="34" charset="0"/>
              </a:rPr>
              <a:t>č</a:t>
            </a:r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iastočné usporiadanie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1684784"/>
          </a:xfrm>
        </p:spPr>
        <p:txBody>
          <a:bodyPr>
            <a:normAutofit/>
          </a:bodyPr>
          <a:lstStyle/>
          <a:p>
            <a:pPr marL="0" indent="0" algn="ctr">
              <a:buSzPct val="150000"/>
              <a:buNone/>
            </a:pPr>
            <a:r>
              <a:rPr lang="sk-SK" sz="2200" dirty="0">
                <a:latin typeface="Calibri" panose="020F0502020204030204" pitchFamily="34" charset="0"/>
              </a:rPr>
              <a:t>Relácia </a:t>
            </a:r>
            <a:r>
              <a:rPr lang="sk-SK" sz="2200" i="1" dirty="0">
                <a:latin typeface="Calibri" panose="020F0502020204030204" pitchFamily="34" charset="0"/>
              </a:rPr>
              <a:t>R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 </a:t>
            </a:r>
            <a:r>
              <a:rPr lang="sk-SK" sz="2200" i="1" dirty="0">
                <a:latin typeface="Calibri" panose="020F0502020204030204" pitchFamily="34" charset="0"/>
              </a:rPr>
              <a:t>A </a:t>
            </a:r>
            <a:r>
              <a:rPr lang="sk-SK" sz="2200" dirty="0">
                <a:latin typeface="Calibri" panose="020F0502020204030204" pitchFamily="34" charset="0"/>
              </a:rPr>
              <a:t>× </a:t>
            </a:r>
            <a:r>
              <a:rPr lang="sk-SK" sz="2200" i="1" dirty="0">
                <a:latin typeface="Calibri" panose="020F0502020204030204" pitchFamily="34" charset="0"/>
              </a:rPr>
              <a:t>A</a:t>
            </a:r>
            <a:r>
              <a:rPr lang="sk-SK" sz="2200" dirty="0">
                <a:latin typeface="Calibri" panose="020F0502020204030204" pitchFamily="34" charset="0"/>
              </a:rPr>
              <a:t> je </a:t>
            </a:r>
            <a:r>
              <a:rPr lang="sk-SK" sz="2200" b="1" dirty="0" smtClean="0">
                <a:latin typeface="Calibri" panose="020F0502020204030204" pitchFamily="34" charset="0"/>
              </a:rPr>
              <a:t>čiastočným usporiadaním, </a:t>
            </a:r>
            <a:r>
              <a:rPr lang="sk-SK" sz="2200" dirty="0">
                <a:latin typeface="Calibri" panose="020F0502020204030204" pitchFamily="34" charset="0"/>
              </a:rPr>
              <a:t>ak je reflexívna, </a:t>
            </a:r>
            <a:endParaRPr lang="sk-SK" sz="2200" dirty="0" smtClean="0">
              <a:latin typeface="Calibri" panose="020F0502020204030204" pitchFamily="34" charset="0"/>
            </a:endParaRPr>
          </a:p>
          <a:p>
            <a:pPr marL="0" indent="0" algn="ctr">
              <a:buSzPct val="150000"/>
              <a:buNone/>
            </a:pPr>
            <a:r>
              <a:rPr lang="sk-SK" sz="2200" dirty="0" smtClean="0">
                <a:latin typeface="Calibri" panose="020F0502020204030204" pitchFamily="34" charset="0"/>
              </a:rPr>
              <a:t>tranzitívna</a:t>
            </a:r>
            <a:r>
              <a:rPr lang="en-US" sz="2200" dirty="0" smtClean="0">
                <a:latin typeface="Calibri" panose="020F0502020204030204" pitchFamily="34" charset="0"/>
              </a:rPr>
              <a:t> a </a:t>
            </a:r>
            <a:r>
              <a:rPr lang="sk-SK" sz="2200" dirty="0" smtClean="0">
                <a:latin typeface="Calibri" panose="020F0502020204030204" pitchFamily="34" charset="0"/>
              </a:rPr>
              <a:t>antisymetrická</a:t>
            </a:r>
          </a:p>
          <a:p>
            <a:pPr marL="0" indent="0">
              <a:buNone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2200" dirty="0" smtClean="0">
                <a:latin typeface="Calibri" panose="020F0502020204030204" pitchFamily="34" charset="0"/>
              </a:rPr>
              <a:t>Určte, či nasledujúca relácia je čiastočným usporiadaním!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539552" y="1524000"/>
            <a:ext cx="8280920" cy="896888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8142548" y="3789040"/>
            <a:ext cx="821940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k-SK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áno</a:t>
            </a:r>
          </a:p>
          <a:p>
            <a:pPr>
              <a:spcBef>
                <a:spcPts val="600"/>
              </a:spcBef>
            </a:pPr>
            <a:r>
              <a:rPr lang="sk-SK" sz="2200" b="1" dirty="0">
                <a:solidFill>
                  <a:srgbClr val="C00000"/>
                </a:solidFill>
                <a:latin typeface="Calibri" panose="020F0502020204030204" pitchFamily="34" charset="0"/>
              </a:rPr>
              <a:t>á</a:t>
            </a:r>
            <a:r>
              <a:rPr lang="sk-SK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no</a:t>
            </a:r>
            <a:endParaRPr lang="en-US" sz="22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sk-SK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áno</a:t>
            </a:r>
          </a:p>
          <a:p>
            <a:pPr>
              <a:spcBef>
                <a:spcPts val="600"/>
              </a:spcBef>
            </a:pPr>
            <a:r>
              <a:rPr lang="sk-SK" sz="2200" b="1" dirty="0">
                <a:solidFill>
                  <a:srgbClr val="C00000"/>
                </a:solidFill>
                <a:latin typeface="Calibri" panose="020F0502020204030204" pitchFamily="34" charset="0"/>
              </a:rPr>
              <a:t>n</a:t>
            </a:r>
            <a:r>
              <a:rPr lang="sk-SK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ie</a:t>
            </a:r>
          </a:p>
          <a:p>
            <a:pPr>
              <a:spcBef>
                <a:spcPts val="600"/>
              </a:spcBef>
            </a:pPr>
            <a:r>
              <a:rPr lang="sk-SK" sz="2200" b="1" dirty="0">
                <a:solidFill>
                  <a:srgbClr val="C00000"/>
                </a:solidFill>
                <a:latin typeface="Calibri" panose="020F0502020204030204" pitchFamily="34" charset="0"/>
              </a:rPr>
              <a:t>n</a:t>
            </a:r>
            <a:r>
              <a:rPr lang="sk-SK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ie</a:t>
            </a:r>
          </a:p>
          <a:p>
            <a:pPr>
              <a:spcBef>
                <a:spcPts val="600"/>
              </a:spcBef>
            </a:pPr>
            <a:endParaRPr lang="sk-SK" sz="22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65594" y="3790046"/>
            <a:ext cx="7676954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Relácia ≥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Relácia ≤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Relácia a</a:t>
            </a:r>
            <a:r>
              <a:rPr lang="en-US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|b</a:t>
            </a:r>
            <a:endParaRPr lang="sk-SK" sz="22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Relácia </a:t>
            </a:r>
            <a:r>
              <a:rPr lang="en-US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&lt;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en-US" sz="22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Rel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á</a:t>
            </a:r>
            <a:r>
              <a:rPr lang="en-US" sz="22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cia</a:t>
            </a:r>
            <a:r>
              <a:rPr lang="en-US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&gt;</a:t>
            </a:r>
            <a:endParaRPr lang="sk-SK" sz="22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endParaRPr lang="sk-SK" sz="2200" i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01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sk-SK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Preskúmajte vlastnosti nasledujúcich relácií na číslach: </a:t>
            </a:r>
            <a:endParaRPr lang="sk-SK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1463" indent="-271463">
              <a:buSzPct val="150000"/>
              <a:tabLst>
                <a:tab pos="361950" algn="l"/>
              </a:tabLst>
            </a:pPr>
            <a:r>
              <a:rPr lang="sk-SK" sz="2200" b="1" dirty="0" smtClean="0">
                <a:solidFill>
                  <a:srgbClr val="D0500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Dve celé čísla sú v relácii </a:t>
            </a:r>
            <a:r>
              <a:rPr lang="sk-SK" sz="2200" b="1" i="1" dirty="0" smtClean="0">
                <a:solidFill>
                  <a:srgbClr val="D0500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sk-SK" sz="2200" b="1" dirty="0" smtClean="0">
                <a:solidFill>
                  <a:srgbClr val="D0500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ak ich rozdiel je párny.</a:t>
            </a:r>
          </a:p>
          <a:p>
            <a:pPr marL="271463" indent="-271463">
              <a:spcBef>
                <a:spcPts val="0"/>
              </a:spcBef>
              <a:spcAft>
                <a:spcPts val="1200"/>
              </a:spcAft>
              <a:buNone/>
              <a:tabLst>
                <a:tab pos="361950" algn="l"/>
              </a:tabLst>
            </a:pPr>
            <a:r>
              <a:rPr lang="sk-SK" sz="2200" dirty="0" smtClean="0">
                <a:solidFill>
                  <a:srgbClr val="D05002"/>
                </a:solidFill>
                <a:latin typeface="Calibri" panose="020F0502020204030204" pitchFamily="34" charset="0"/>
              </a:rPr>
              <a:t>	(Inak: </a:t>
            </a:r>
            <a:r>
              <a:rPr lang="sk-SK" sz="2200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R </a:t>
            </a:r>
            <a:r>
              <a:rPr lang="sk-SK" sz="2200" dirty="0" smtClean="0">
                <a:solidFill>
                  <a:srgbClr val="D05002"/>
                </a:solidFill>
                <a:latin typeface="Calibri" panose="020F0502020204030204" pitchFamily="34" charset="0"/>
                <a:sym typeface="Symbol"/>
              </a:rPr>
              <a:t> </a:t>
            </a:r>
            <a:r>
              <a:rPr lang="sk-SK" sz="2200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Z</a:t>
            </a:r>
            <a:r>
              <a:rPr lang="sk-SK" sz="2200" dirty="0" smtClean="0">
                <a:solidFill>
                  <a:srgbClr val="D05002"/>
                </a:solidFill>
                <a:latin typeface="Calibri" panose="020F0502020204030204" pitchFamily="34" charset="0"/>
              </a:rPr>
              <a:t>×</a:t>
            </a:r>
            <a:r>
              <a:rPr lang="sk-SK" sz="2200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Z</a:t>
            </a:r>
            <a:r>
              <a:rPr lang="sk-SK" sz="2200" dirty="0" smtClean="0">
                <a:solidFill>
                  <a:srgbClr val="D05002"/>
                </a:solidFill>
                <a:latin typeface="Calibri" panose="020F0502020204030204" pitchFamily="34" charset="0"/>
              </a:rPr>
              <a:t>: </a:t>
            </a:r>
            <a:r>
              <a:rPr lang="sk-SK" sz="2200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aRb, </a:t>
            </a:r>
            <a:r>
              <a:rPr lang="sk-SK" sz="2200" dirty="0" smtClean="0">
                <a:solidFill>
                  <a:srgbClr val="D05002"/>
                </a:solidFill>
                <a:latin typeface="Calibri" panose="020F0502020204030204" pitchFamily="34" charset="0"/>
              </a:rPr>
              <a:t>ak (</a:t>
            </a:r>
            <a:r>
              <a:rPr lang="sk-SK" sz="2200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a</a:t>
            </a:r>
            <a:r>
              <a:rPr lang="sk-SK" sz="2200" dirty="0" smtClean="0">
                <a:solidFill>
                  <a:srgbClr val="D05002"/>
                </a:solidFill>
                <a:latin typeface="Calibri" panose="020F0502020204030204" pitchFamily="34" charset="0"/>
              </a:rPr>
              <a:t>–</a:t>
            </a:r>
            <a:r>
              <a:rPr lang="sk-SK" sz="2200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b</a:t>
            </a:r>
            <a:r>
              <a:rPr lang="sk-SK" sz="2200" dirty="0" smtClean="0">
                <a:solidFill>
                  <a:srgbClr val="D05002"/>
                </a:solidFill>
                <a:latin typeface="Calibri" panose="020F0502020204030204" pitchFamily="34" charset="0"/>
              </a:rPr>
              <a:t>)</a:t>
            </a:r>
            <a:r>
              <a:rPr lang="sk-SK" sz="2200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solidFill>
                  <a:srgbClr val="D05002"/>
                </a:solidFill>
                <a:latin typeface="Calibri" panose="020F0502020204030204" pitchFamily="34" charset="0"/>
              </a:rPr>
              <a:t>= 2</a:t>
            </a:r>
            <a:r>
              <a:rPr lang="sk-SK" sz="2200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n, n</a:t>
            </a:r>
            <a:r>
              <a:rPr lang="sk-SK" sz="2200" dirty="0" smtClean="0">
                <a:solidFill>
                  <a:srgbClr val="D05002"/>
                </a:solidFill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 smtClean="0">
                <a:solidFill>
                  <a:srgbClr val="D05002"/>
                </a:solidFill>
                <a:latin typeface="Calibri" panose="020F0502020204030204" pitchFamily="34" charset="0"/>
                <a:sym typeface="Symbol"/>
              </a:rPr>
              <a:t>Z</a:t>
            </a:r>
            <a:r>
              <a:rPr lang="sk-SK" sz="2200" dirty="0" smtClean="0">
                <a:solidFill>
                  <a:srgbClr val="D05002"/>
                </a:solidFill>
                <a:latin typeface="Calibri" panose="020F0502020204030204" pitchFamily="34" charset="0"/>
                <a:sym typeface="Symbol"/>
              </a:rPr>
              <a:t>)</a:t>
            </a:r>
          </a:p>
          <a:p>
            <a:pPr marL="271463" indent="-271463">
              <a:spcBef>
                <a:spcPts val="0"/>
              </a:spcBef>
              <a:buNone/>
              <a:tabLst>
                <a:tab pos="361950" algn="l"/>
              </a:tabLst>
            </a:pPr>
            <a:r>
              <a:rPr lang="sk-SK" sz="2200" b="1" dirty="0" smtClean="0">
                <a:latin typeface="Calibri" panose="020F0502020204030204" pitchFamily="34" charset="0"/>
                <a:sym typeface="Symbol"/>
              </a:rPr>
              <a:t>Ukážka overenia vlastností relácií:</a:t>
            </a:r>
          </a:p>
          <a:p>
            <a:pPr marL="271463" indent="-271463"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sk-SK" sz="2200" dirty="0" smtClean="0">
                <a:latin typeface="Calibri" panose="020F0502020204030204" pitchFamily="34" charset="0"/>
                <a:sym typeface="Symbol"/>
              </a:rPr>
              <a:t> </a:t>
            </a:r>
            <a:r>
              <a:rPr lang="sk-SK" sz="2200" i="1" dirty="0" err="1" smtClean="0">
                <a:latin typeface="Calibri" panose="020F0502020204030204" pitchFamily="34" charset="0"/>
                <a:sym typeface="Symbol"/>
              </a:rPr>
              <a:t>a</a:t>
            </a:r>
            <a:r>
              <a:rPr lang="sk-SK" sz="2200" dirty="0" err="1" smtClean="0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 err="1" smtClean="0">
                <a:latin typeface="Calibri" panose="020F0502020204030204" pitchFamily="34" charset="0"/>
                <a:sym typeface="Symbol"/>
              </a:rPr>
              <a:t>Z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: </a:t>
            </a:r>
            <a:r>
              <a:rPr lang="sk-SK" sz="2200" dirty="0" smtClean="0">
                <a:latin typeface="Calibri" panose="020F0502020204030204" pitchFamily="34" charset="0"/>
              </a:rPr>
              <a:t>(</a:t>
            </a:r>
            <a:r>
              <a:rPr lang="sk-SK" sz="2200" i="1" dirty="0" smtClean="0">
                <a:latin typeface="Calibri" panose="020F0502020204030204" pitchFamily="34" charset="0"/>
              </a:rPr>
              <a:t>a</a:t>
            </a:r>
            <a:r>
              <a:rPr lang="sk-SK" sz="2200" dirty="0" smtClean="0">
                <a:latin typeface="Calibri" panose="020F0502020204030204" pitchFamily="34" charset="0"/>
              </a:rPr>
              <a:t>–</a:t>
            </a:r>
            <a:r>
              <a:rPr lang="sk-SK" sz="2200" i="1" dirty="0" smtClean="0">
                <a:latin typeface="Calibri" panose="020F0502020204030204" pitchFamily="34" charset="0"/>
              </a:rPr>
              <a:t>a</a:t>
            </a:r>
            <a:r>
              <a:rPr lang="sk-SK" sz="2200" dirty="0" smtClean="0">
                <a:latin typeface="Calibri" panose="020F0502020204030204" pitchFamily="34" charset="0"/>
              </a:rPr>
              <a:t>)=2</a:t>
            </a:r>
            <a:r>
              <a:rPr lang="sk-SK" sz="2200" i="1" dirty="0" smtClean="0">
                <a:latin typeface="Calibri" panose="020F0502020204030204" pitchFamily="34" charset="0"/>
              </a:rPr>
              <a:t>n, n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Z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, t. j. </a:t>
            </a:r>
            <a:r>
              <a:rPr lang="sk-SK" sz="2200" b="1" i="1" dirty="0" err="1" smtClean="0">
                <a:latin typeface="Calibri" panose="020F0502020204030204" pitchFamily="34" charset="0"/>
                <a:sym typeface="Symbol"/>
              </a:rPr>
              <a:t>a</a:t>
            </a:r>
            <a:r>
              <a:rPr lang="sk-SK" sz="2200" b="1" i="1" dirty="0" err="1" smtClean="0">
                <a:latin typeface="Calibri" panose="020F0502020204030204" pitchFamily="34" charset="0"/>
              </a:rPr>
              <a:t>Ra</a:t>
            </a:r>
            <a:r>
              <a:rPr lang="sk-SK" sz="2200" dirty="0" smtClean="0">
                <a:latin typeface="Calibri" panose="020F0502020204030204" pitchFamily="34" charset="0"/>
              </a:rPr>
              <a:t>, a teda </a:t>
            </a:r>
            <a:r>
              <a:rPr lang="sk-SK" sz="2200" i="1" dirty="0" smtClean="0">
                <a:latin typeface="Calibri" panose="020F0502020204030204" pitchFamily="34" charset="0"/>
              </a:rPr>
              <a:t>R</a:t>
            </a:r>
            <a:r>
              <a:rPr lang="sk-SK" sz="2200" dirty="0" smtClean="0">
                <a:latin typeface="Calibri" panose="020F0502020204030204" pitchFamily="34" charset="0"/>
              </a:rPr>
              <a:t> je </a:t>
            </a:r>
            <a:r>
              <a:rPr lang="sk-SK" sz="2200" b="1" dirty="0" smtClean="0">
                <a:latin typeface="Calibri" panose="020F0502020204030204" pitchFamily="34" charset="0"/>
              </a:rPr>
              <a:t>reflexívna</a:t>
            </a:r>
          </a:p>
          <a:p>
            <a:pPr marL="271463" indent="-271463">
              <a:spcBef>
                <a:spcPts val="0"/>
              </a:spcBef>
              <a:buSzPct val="100000"/>
              <a:buFont typeface="+mj-lt"/>
              <a:buAutoNum type="arabicPeriod"/>
              <a:tabLst>
                <a:tab pos="2335213" algn="l"/>
              </a:tabLst>
            </a:pP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</a:t>
            </a:r>
            <a:r>
              <a:rPr lang="sk-SK" sz="2200" i="1" dirty="0">
                <a:latin typeface="Calibri" panose="020F0502020204030204" pitchFamily="34" charset="0"/>
                <a:sym typeface="Symbol"/>
              </a:rPr>
              <a:t>a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, </a:t>
            </a:r>
            <a:r>
              <a:rPr lang="sk-SK" sz="2200" i="1" dirty="0" err="1">
                <a:latin typeface="Calibri" panose="020F0502020204030204" pitchFamily="34" charset="0"/>
                <a:sym typeface="Symbol"/>
              </a:rPr>
              <a:t>b</a:t>
            </a:r>
            <a:r>
              <a:rPr lang="sk-SK" sz="2200" dirty="0" err="1" smtClean="0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 err="1" smtClean="0">
                <a:latin typeface="Calibri" panose="020F0502020204030204" pitchFamily="34" charset="0"/>
                <a:sym typeface="Symbol"/>
              </a:rPr>
              <a:t>Z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: </a:t>
            </a:r>
            <a:r>
              <a:rPr lang="sk-SK" sz="2200" b="1" i="1" dirty="0" smtClean="0">
                <a:latin typeface="Calibri" panose="020F0502020204030204" pitchFamily="34" charset="0"/>
              </a:rPr>
              <a:t>aRb</a:t>
            </a:r>
            <a:r>
              <a:rPr lang="sk-SK" sz="2200" b="1" dirty="0" smtClean="0">
                <a:latin typeface="Calibri" panose="020F0502020204030204" pitchFamily="34" charset="0"/>
              </a:rPr>
              <a:t> </a:t>
            </a:r>
            <a:r>
              <a:rPr lang="sk-SK" sz="2200" b="1" dirty="0" smtClean="0">
                <a:latin typeface="Calibri" panose="020F0502020204030204" pitchFamily="34" charset="0"/>
                <a:sym typeface="Symbol"/>
              </a:rPr>
              <a:t> 	</a:t>
            </a:r>
            <a:r>
              <a:rPr lang="sk-SK" sz="2200" dirty="0" smtClean="0">
                <a:latin typeface="Calibri" panose="020F0502020204030204" pitchFamily="34" charset="0"/>
              </a:rPr>
              <a:t>(</a:t>
            </a:r>
            <a:r>
              <a:rPr lang="sk-SK" sz="2200" i="1" dirty="0" smtClean="0">
                <a:latin typeface="Calibri" panose="020F0502020204030204" pitchFamily="34" charset="0"/>
              </a:rPr>
              <a:t>a</a:t>
            </a:r>
            <a:r>
              <a:rPr lang="sk-SK" sz="2200" dirty="0" smtClean="0">
                <a:latin typeface="Calibri" panose="020F0502020204030204" pitchFamily="34" charset="0"/>
              </a:rPr>
              <a:t>–</a:t>
            </a:r>
            <a:r>
              <a:rPr lang="sk-SK" sz="2200" i="1" dirty="0" smtClean="0">
                <a:latin typeface="Calibri" panose="020F0502020204030204" pitchFamily="34" charset="0"/>
              </a:rPr>
              <a:t>b</a:t>
            </a:r>
            <a:r>
              <a:rPr lang="sk-SK" sz="2200" dirty="0" smtClean="0">
                <a:latin typeface="Calibri" panose="020F0502020204030204" pitchFamily="34" charset="0"/>
              </a:rPr>
              <a:t>)=2</a:t>
            </a:r>
            <a:r>
              <a:rPr lang="sk-SK" sz="2200" i="1" dirty="0" smtClean="0">
                <a:latin typeface="Calibri" panose="020F0502020204030204" pitchFamily="34" charset="0"/>
              </a:rPr>
              <a:t>n, n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Z ,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teda </a:t>
            </a:r>
            <a:r>
              <a:rPr lang="sk-SK" sz="2200" dirty="0" smtClean="0">
                <a:latin typeface="Calibri" panose="020F0502020204030204" pitchFamily="34" charset="0"/>
              </a:rPr>
              <a:t>–(</a:t>
            </a:r>
            <a:r>
              <a:rPr lang="sk-SK" sz="2200" i="1" dirty="0" smtClean="0">
                <a:latin typeface="Calibri" panose="020F0502020204030204" pitchFamily="34" charset="0"/>
              </a:rPr>
              <a:t>a</a:t>
            </a:r>
            <a:r>
              <a:rPr lang="sk-SK" sz="2200" dirty="0" smtClean="0">
                <a:latin typeface="Calibri" panose="020F0502020204030204" pitchFamily="34" charset="0"/>
              </a:rPr>
              <a:t>–</a:t>
            </a:r>
            <a:r>
              <a:rPr lang="sk-SK" sz="2200" i="1" dirty="0" smtClean="0">
                <a:latin typeface="Calibri" panose="020F0502020204030204" pitchFamily="34" charset="0"/>
              </a:rPr>
              <a:t>b</a:t>
            </a:r>
            <a:r>
              <a:rPr lang="sk-SK" sz="2200" dirty="0" smtClean="0">
                <a:latin typeface="Calibri" panose="020F0502020204030204" pitchFamily="34" charset="0"/>
              </a:rPr>
              <a:t>)=–2</a:t>
            </a:r>
            <a:r>
              <a:rPr lang="sk-SK" sz="2200" i="1" dirty="0" smtClean="0">
                <a:latin typeface="Calibri" panose="020F0502020204030204" pitchFamily="34" charset="0"/>
              </a:rPr>
              <a:t>n</a:t>
            </a:r>
            <a:r>
              <a:rPr lang="sk-SK" sz="2200" dirty="0" smtClean="0">
                <a:latin typeface="Calibri" panose="020F0502020204030204" pitchFamily="34" charset="0"/>
              </a:rPr>
              <a:t>,</a:t>
            </a:r>
            <a:r>
              <a:rPr lang="sk-SK" sz="2200" i="1" dirty="0" smtClean="0">
                <a:latin typeface="Calibri" panose="020F0502020204030204" pitchFamily="34" charset="0"/>
              </a:rPr>
              <a:t> n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Z, </a:t>
            </a:r>
            <a:r>
              <a:rPr lang="sk-SK" sz="2200" dirty="0" smtClean="0">
                <a:latin typeface="Calibri" panose="020F0502020204030204" pitchFamily="34" charset="0"/>
              </a:rPr>
              <a:t>teda </a:t>
            </a:r>
          </a:p>
          <a:p>
            <a:pPr marL="2335213" indent="0">
              <a:spcBef>
                <a:spcPts val="0"/>
              </a:spcBef>
              <a:buSzPct val="100000"/>
              <a:buNone/>
              <a:tabLst>
                <a:tab pos="1168400" algn="l"/>
                <a:tab pos="2335213" algn="l"/>
              </a:tabLst>
            </a:pPr>
            <a:r>
              <a:rPr lang="sk-SK" sz="2200" dirty="0" smtClean="0">
                <a:latin typeface="Calibri" panose="020F0502020204030204" pitchFamily="34" charset="0"/>
              </a:rPr>
              <a:t>(</a:t>
            </a:r>
            <a:r>
              <a:rPr lang="sk-SK" sz="2200" i="1" dirty="0">
                <a:latin typeface="Calibri" panose="020F0502020204030204" pitchFamily="34" charset="0"/>
              </a:rPr>
              <a:t>b</a:t>
            </a:r>
            <a:r>
              <a:rPr lang="sk-SK" sz="2200" dirty="0">
                <a:latin typeface="Calibri" panose="020F0502020204030204" pitchFamily="34" charset="0"/>
              </a:rPr>
              <a:t>–</a:t>
            </a:r>
            <a:r>
              <a:rPr lang="sk-SK" sz="2200" i="1" dirty="0">
                <a:latin typeface="Calibri" panose="020F0502020204030204" pitchFamily="34" charset="0"/>
              </a:rPr>
              <a:t>a</a:t>
            </a:r>
            <a:r>
              <a:rPr lang="sk-SK" sz="2200" dirty="0">
                <a:latin typeface="Calibri" panose="020F0502020204030204" pitchFamily="34" charset="0"/>
              </a:rPr>
              <a:t>)=2(-</a:t>
            </a:r>
            <a:r>
              <a:rPr lang="sk-SK" sz="2200" i="1" dirty="0">
                <a:latin typeface="Calibri" panose="020F0502020204030204" pitchFamily="34" charset="0"/>
              </a:rPr>
              <a:t>n</a:t>
            </a:r>
            <a:r>
              <a:rPr lang="sk-SK" sz="2200" dirty="0">
                <a:latin typeface="Calibri" panose="020F0502020204030204" pitchFamily="34" charset="0"/>
              </a:rPr>
              <a:t>)</a:t>
            </a:r>
            <a:r>
              <a:rPr lang="sk-SK" sz="2200" i="1" dirty="0">
                <a:latin typeface="Calibri" panose="020F0502020204030204" pitchFamily="34" charset="0"/>
              </a:rPr>
              <a:t>, n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>
                <a:latin typeface="Calibri" panose="020F0502020204030204" pitchFamily="34" charset="0"/>
                <a:sym typeface="Symbol"/>
              </a:rPr>
              <a:t>Z,</a:t>
            </a:r>
            <a:r>
              <a:rPr lang="sk-SK" sz="2200" i="1" dirty="0">
                <a:latin typeface="Calibri" panose="020F0502020204030204" pitchFamily="34" charset="0"/>
              </a:rPr>
              <a:t> </a:t>
            </a:r>
            <a:r>
              <a:rPr lang="sk-SK" sz="2200" dirty="0" err="1" smtClean="0">
                <a:latin typeface="Calibri" panose="020F0502020204030204" pitchFamily="34" charset="0"/>
              </a:rPr>
              <a:t>t.j</a:t>
            </a:r>
            <a:r>
              <a:rPr lang="sk-SK" sz="2200" dirty="0" smtClean="0">
                <a:latin typeface="Calibri" panose="020F0502020204030204" pitchFamily="34" charset="0"/>
              </a:rPr>
              <a:t>. (</a:t>
            </a:r>
            <a:r>
              <a:rPr lang="sk-SK" sz="2200" i="1" dirty="0" smtClean="0">
                <a:latin typeface="Calibri" panose="020F0502020204030204" pitchFamily="34" charset="0"/>
              </a:rPr>
              <a:t>b</a:t>
            </a:r>
            <a:r>
              <a:rPr lang="sk-SK" sz="2200" dirty="0" smtClean="0">
                <a:latin typeface="Calibri" panose="020F0502020204030204" pitchFamily="34" charset="0"/>
              </a:rPr>
              <a:t>–</a:t>
            </a:r>
            <a:r>
              <a:rPr lang="sk-SK" sz="2200" i="1" dirty="0" smtClean="0">
                <a:latin typeface="Calibri" panose="020F0502020204030204" pitchFamily="34" charset="0"/>
              </a:rPr>
              <a:t>a</a:t>
            </a:r>
            <a:r>
              <a:rPr lang="sk-SK" sz="2200" dirty="0" smtClean="0">
                <a:latin typeface="Calibri" panose="020F0502020204030204" pitchFamily="34" charset="0"/>
              </a:rPr>
              <a:t>)</a:t>
            </a:r>
            <a:r>
              <a:rPr lang="sk-SK" sz="2200" i="1" dirty="0" smtClean="0"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</a:rPr>
              <a:t>je párne,</a:t>
            </a:r>
            <a:r>
              <a:rPr lang="sk-SK" sz="2200" i="1" dirty="0" smtClean="0"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t. j. </a:t>
            </a:r>
            <a:r>
              <a:rPr lang="sk-SK" sz="2200" b="1" i="1" dirty="0" err="1" smtClean="0">
                <a:latin typeface="Calibri" panose="020F0502020204030204" pitchFamily="34" charset="0"/>
              </a:rPr>
              <a:t>bRa</a:t>
            </a:r>
            <a:r>
              <a:rPr lang="sk-SK" sz="2200" dirty="0" smtClean="0">
                <a:latin typeface="Calibri" panose="020F0502020204030204" pitchFamily="34" charset="0"/>
              </a:rPr>
              <a:t>, </a:t>
            </a:r>
          </a:p>
          <a:p>
            <a:pPr marL="2335213" indent="0">
              <a:spcBef>
                <a:spcPts val="0"/>
              </a:spcBef>
              <a:buSzPct val="100000"/>
              <a:buNone/>
              <a:tabLst>
                <a:tab pos="1168400" algn="l"/>
                <a:tab pos="2335213" algn="l"/>
              </a:tabLst>
            </a:pPr>
            <a:r>
              <a:rPr lang="sk-SK" sz="2200" dirty="0" smtClean="0">
                <a:latin typeface="Calibri" panose="020F0502020204030204" pitchFamily="34" charset="0"/>
              </a:rPr>
              <a:t>teda </a:t>
            </a:r>
            <a:r>
              <a:rPr lang="sk-SK" sz="2200" b="1" i="1" dirty="0" smtClean="0">
                <a:latin typeface="Calibri" panose="020F0502020204030204" pitchFamily="34" charset="0"/>
              </a:rPr>
              <a:t>R je </a:t>
            </a:r>
            <a:r>
              <a:rPr lang="sk-SK" sz="2200" b="1" dirty="0" smtClean="0">
                <a:latin typeface="Calibri" panose="020F0502020204030204" pitchFamily="34" charset="0"/>
              </a:rPr>
              <a:t>symetrická</a:t>
            </a:r>
          </a:p>
          <a:p>
            <a:pPr marL="361950" indent="-361950">
              <a:spcBef>
                <a:spcPts val="1200"/>
              </a:spcBef>
              <a:buSzPct val="100000"/>
              <a:buFont typeface="+mj-lt"/>
              <a:buAutoNum type="arabicPeriod" startAt="3"/>
            </a:pPr>
            <a:r>
              <a:rPr lang="sk-SK" sz="2200" dirty="0">
                <a:latin typeface="Calibri" panose="020F0502020204030204" pitchFamily="34" charset="0"/>
                <a:sym typeface="Symbol"/>
              </a:rPr>
              <a:t></a:t>
            </a:r>
            <a:r>
              <a:rPr lang="sk-SK" sz="2200" i="1" dirty="0">
                <a:latin typeface="Calibri" panose="020F0502020204030204" pitchFamily="34" charset="0"/>
                <a:sym typeface="Symbol"/>
              </a:rPr>
              <a:t>a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, </a:t>
            </a:r>
            <a:r>
              <a:rPr lang="sk-SK" sz="2200" i="1" dirty="0">
                <a:latin typeface="Calibri" panose="020F0502020204030204" pitchFamily="34" charset="0"/>
                <a:sym typeface="Symbol"/>
              </a:rPr>
              <a:t>b, </a:t>
            </a:r>
            <a:r>
              <a:rPr lang="sk-SK" sz="2200" i="1" dirty="0" err="1">
                <a:latin typeface="Calibri" panose="020F0502020204030204" pitchFamily="34" charset="0"/>
                <a:sym typeface="Symbol"/>
              </a:rPr>
              <a:t>c</a:t>
            </a:r>
            <a:r>
              <a:rPr lang="sk-SK" sz="2200" dirty="0" err="1" smtClean="0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 err="1" smtClean="0">
                <a:latin typeface="Calibri" panose="020F0502020204030204" pitchFamily="34" charset="0"/>
                <a:sym typeface="Symbol"/>
              </a:rPr>
              <a:t>Z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: </a:t>
            </a:r>
            <a:r>
              <a:rPr lang="sk-SK" sz="2200" b="1" dirty="0">
                <a:latin typeface="Calibri" panose="020F0502020204030204" pitchFamily="34" charset="0"/>
                <a:sym typeface="Symbol"/>
              </a:rPr>
              <a:t>(</a:t>
            </a:r>
            <a:r>
              <a:rPr lang="sk-SK" sz="2200" b="1" i="1" dirty="0">
                <a:latin typeface="Calibri" panose="020F0502020204030204" pitchFamily="34" charset="0"/>
              </a:rPr>
              <a:t>aRb </a:t>
            </a:r>
            <a:r>
              <a:rPr lang="sk-SK" sz="2200" b="1" dirty="0">
                <a:latin typeface="Calibri" panose="020F0502020204030204" pitchFamily="34" charset="0"/>
                <a:sym typeface="Symbol"/>
              </a:rPr>
              <a:t></a:t>
            </a:r>
            <a:r>
              <a:rPr lang="sk-SK" sz="2200" b="1" dirty="0">
                <a:latin typeface="Calibri" panose="020F0502020204030204" pitchFamily="34" charset="0"/>
              </a:rPr>
              <a:t> </a:t>
            </a:r>
            <a:r>
              <a:rPr lang="sk-SK" sz="2200" b="1" i="1" dirty="0" err="1">
                <a:latin typeface="Calibri" panose="020F0502020204030204" pitchFamily="34" charset="0"/>
              </a:rPr>
              <a:t>bRc</a:t>
            </a:r>
            <a:r>
              <a:rPr lang="sk-SK" sz="2200" b="1" dirty="0">
                <a:latin typeface="Calibri" panose="020F0502020204030204" pitchFamily="34" charset="0"/>
              </a:rPr>
              <a:t>)</a:t>
            </a:r>
            <a:r>
              <a:rPr lang="sk-SK" sz="2200" b="1" i="1" dirty="0">
                <a:latin typeface="Calibri" panose="020F0502020204030204" pitchFamily="34" charset="0"/>
              </a:rPr>
              <a:t> </a:t>
            </a:r>
            <a:r>
              <a:rPr lang="sk-SK" sz="2200" b="1" dirty="0">
                <a:latin typeface="Calibri" panose="020F0502020204030204" pitchFamily="34" charset="0"/>
                <a:sym typeface="Symbol"/>
              </a:rPr>
              <a:t></a:t>
            </a:r>
            <a:r>
              <a:rPr lang="sk-SK" sz="2200" b="1" dirty="0">
                <a:latin typeface="Calibri" panose="020F0502020204030204" pitchFamily="34" charset="0"/>
              </a:rPr>
              <a:t> </a:t>
            </a:r>
            <a:r>
              <a:rPr lang="sk-SK" sz="2200" dirty="0">
                <a:latin typeface="Calibri" panose="020F0502020204030204" pitchFamily="34" charset="0"/>
              </a:rPr>
              <a:t>((</a:t>
            </a:r>
            <a:r>
              <a:rPr lang="sk-SK" sz="2200" i="1" dirty="0">
                <a:latin typeface="Calibri" panose="020F0502020204030204" pitchFamily="34" charset="0"/>
              </a:rPr>
              <a:t>a</a:t>
            </a:r>
            <a:r>
              <a:rPr lang="sk-SK" sz="2200" dirty="0">
                <a:latin typeface="Calibri" panose="020F0502020204030204" pitchFamily="34" charset="0"/>
              </a:rPr>
              <a:t>–</a:t>
            </a:r>
            <a:r>
              <a:rPr lang="sk-SK" sz="2200" i="1" dirty="0">
                <a:latin typeface="Calibri" panose="020F0502020204030204" pitchFamily="34" charset="0"/>
              </a:rPr>
              <a:t>b</a:t>
            </a:r>
            <a:r>
              <a:rPr lang="sk-SK" sz="2200" dirty="0" smtClean="0">
                <a:latin typeface="Calibri" panose="020F0502020204030204" pitchFamily="34" charset="0"/>
              </a:rPr>
              <a:t>)=2</a:t>
            </a:r>
            <a:r>
              <a:rPr lang="sk-SK" sz="2200" i="1" dirty="0" smtClean="0">
                <a:latin typeface="Calibri" panose="020F0502020204030204" pitchFamily="34" charset="0"/>
              </a:rPr>
              <a:t>n</a:t>
            </a:r>
            <a:r>
              <a:rPr lang="sk-SK" sz="2200" i="1" dirty="0">
                <a:latin typeface="Calibri" panose="020F0502020204030204" pitchFamily="34" charset="0"/>
              </a:rPr>
              <a:t>, n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>
                <a:latin typeface="Calibri" panose="020F0502020204030204" pitchFamily="34" charset="0"/>
                <a:sym typeface="Symbol"/>
              </a:rPr>
              <a:t>Z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)  </a:t>
            </a:r>
            <a:r>
              <a:rPr lang="sk-SK" sz="2200" dirty="0">
                <a:latin typeface="Calibri" panose="020F0502020204030204" pitchFamily="34" charset="0"/>
              </a:rPr>
              <a:t>((</a:t>
            </a:r>
            <a:r>
              <a:rPr lang="sk-SK" sz="2200" i="1" dirty="0">
                <a:latin typeface="Calibri" panose="020F0502020204030204" pitchFamily="34" charset="0"/>
              </a:rPr>
              <a:t>b</a:t>
            </a:r>
            <a:r>
              <a:rPr lang="sk-SK" sz="2200" dirty="0">
                <a:latin typeface="Calibri" panose="020F0502020204030204" pitchFamily="34" charset="0"/>
              </a:rPr>
              <a:t>–</a:t>
            </a:r>
            <a:r>
              <a:rPr lang="sk-SK" sz="2200" i="1" dirty="0">
                <a:latin typeface="Calibri" panose="020F0502020204030204" pitchFamily="34" charset="0"/>
              </a:rPr>
              <a:t>c</a:t>
            </a:r>
            <a:r>
              <a:rPr lang="sk-SK" sz="2200" dirty="0" smtClean="0">
                <a:latin typeface="Calibri" panose="020F0502020204030204" pitchFamily="34" charset="0"/>
              </a:rPr>
              <a:t>)=2</a:t>
            </a:r>
            <a:r>
              <a:rPr lang="sk-SK" sz="2200" i="1" dirty="0" smtClean="0">
                <a:latin typeface="Calibri" panose="020F0502020204030204" pitchFamily="34" charset="0"/>
              </a:rPr>
              <a:t>m</a:t>
            </a:r>
            <a:r>
              <a:rPr lang="sk-SK" sz="2200" i="1" dirty="0">
                <a:latin typeface="Calibri" panose="020F0502020204030204" pitchFamily="34" charset="0"/>
              </a:rPr>
              <a:t>, </a:t>
            </a:r>
            <a:r>
              <a:rPr lang="sk-SK" sz="2200" i="1" dirty="0" err="1">
                <a:latin typeface="Calibri" panose="020F0502020204030204" pitchFamily="34" charset="0"/>
              </a:rPr>
              <a:t>m</a:t>
            </a:r>
            <a:r>
              <a:rPr lang="sk-SK" sz="2200" dirty="0" err="1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 err="1">
                <a:latin typeface="Calibri" panose="020F0502020204030204" pitchFamily="34" charset="0"/>
                <a:sym typeface="Symbol"/>
              </a:rPr>
              <a:t>Z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) t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. j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. </a:t>
            </a:r>
            <a:endParaRPr lang="sk-SK" sz="2200" dirty="0" smtClean="0">
              <a:latin typeface="Calibri" panose="020F0502020204030204" pitchFamily="34" charset="0"/>
              <a:sym typeface="Symbol"/>
            </a:endParaRPr>
          </a:p>
          <a:p>
            <a:pPr marL="3494088" indent="0">
              <a:spcBef>
                <a:spcPts val="0"/>
              </a:spcBef>
              <a:buSzPct val="100000"/>
              <a:buNone/>
            </a:pP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b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=a</a:t>
            </a:r>
            <a:r>
              <a:rPr lang="sk-SK" sz="2200" dirty="0" smtClean="0">
                <a:latin typeface="Calibri" panose="020F0502020204030204" pitchFamily="34" charset="0"/>
              </a:rPr>
              <a:t>–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2</a:t>
            </a: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n</a:t>
            </a:r>
            <a:r>
              <a:rPr lang="sk-SK" sz="2200" i="1" dirty="0">
                <a:latin typeface="Calibri" panose="020F0502020204030204" pitchFamily="34" charset="0"/>
                <a:sym typeface="Symbol"/>
              </a:rPr>
              <a:t>,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dosadím </a:t>
            </a:r>
            <a:r>
              <a:rPr lang="sk-SK" sz="2200" dirty="0">
                <a:latin typeface="Calibri" panose="020F0502020204030204" pitchFamily="34" charset="0"/>
              </a:rPr>
              <a:t>((a–2</a:t>
            </a:r>
            <a:r>
              <a:rPr lang="sk-SK" sz="2200" i="1" dirty="0">
                <a:latin typeface="Calibri" panose="020F0502020204030204" pitchFamily="34" charset="0"/>
              </a:rPr>
              <a:t>n</a:t>
            </a:r>
            <a:r>
              <a:rPr lang="sk-SK" sz="2200" dirty="0">
                <a:latin typeface="Calibri" panose="020F0502020204030204" pitchFamily="34" charset="0"/>
              </a:rPr>
              <a:t>)–</a:t>
            </a:r>
            <a:r>
              <a:rPr lang="sk-SK" sz="2200" i="1" dirty="0">
                <a:latin typeface="Calibri" panose="020F0502020204030204" pitchFamily="34" charset="0"/>
              </a:rPr>
              <a:t>c</a:t>
            </a:r>
            <a:r>
              <a:rPr lang="sk-SK" sz="2200" dirty="0" smtClean="0">
                <a:latin typeface="Calibri" panose="020F0502020204030204" pitchFamily="34" charset="0"/>
              </a:rPr>
              <a:t>)=2</a:t>
            </a:r>
            <a:r>
              <a:rPr lang="sk-SK" sz="2200" i="1" dirty="0" smtClean="0">
                <a:latin typeface="Calibri" panose="020F0502020204030204" pitchFamily="34" charset="0"/>
              </a:rPr>
              <a:t>m</a:t>
            </a:r>
            <a:r>
              <a:rPr lang="sk-SK" sz="2200" i="1" dirty="0">
                <a:latin typeface="Calibri" panose="020F0502020204030204" pitchFamily="34" charset="0"/>
              </a:rPr>
              <a:t>, </a:t>
            </a:r>
            <a:r>
              <a:rPr lang="sk-SK" sz="2200" i="1" dirty="0" err="1">
                <a:latin typeface="Calibri" panose="020F0502020204030204" pitchFamily="34" charset="0"/>
              </a:rPr>
              <a:t>n,m</a:t>
            </a:r>
            <a:r>
              <a:rPr lang="sk-SK" sz="2200" dirty="0" err="1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 err="1">
                <a:latin typeface="Calibri" panose="020F0502020204030204" pitchFamily="34" charset="0"/>
                <a:sym typeface="Symbol"/>
              </a:rPr>
              <a:t>Z</a:t>
            </a:r>
            <a:r>
              <a:rPr lang="sk-SK" sz="2200" i="1" dirty="0">
                <a:latin typeface="Calibri" panose="020F0502020204030204" pitchFamily="34" charset="0"/>
                <a:sym typeface="Symbol"/>
              </a:rPr>
              <a:t>,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teda </a:t>
            </a:r>
            <a:r>
              <a:rPr lang="sk-SK" sz="2200" dirty="0" smtClean="0">
                <a:latin typeface="Calibri" panose="020F0502020204030204" pitchFamily="34" charset="0"/>
              </a:rPr>
              <a:t>(</a:t>
            </a:r>
            <a:r>
              <a:rPr lang="sk-SK" sz="2200" dirty="0">
                <a:latin typeface="Calibri" panose="020F0502020204030204" pitchFamily="34" charset="0"/>
              </a:rPr>
              <a:t>a–</a:t>
            </a:r>
            <a:r>
              <a:rPr lang="sk-SK" sz="2200" i="1" dirty="0">
                <a:latin typeface="Calibri" panose="020F0502020204030204" pitchFamily="34" charset="0"/>
              </a:rPr>
              <a:t>c</a:t>
            </a:r>
            <a:r>
              <a:rPr lang="sk-SK" sz="2200" dirty="0" smtClean="0">
                <a:latin typeface="Calibri" panose="020F0502020204030204" pitchFamily="34" charset="0"/>
              </a:rPr>
              <a:t>)=2(</a:t>
            </a:r>
            <a:r>
              <a:rPr lang="sk-SK" sz="2200" i="1" dirty="0" err="1" smtClean="0">
                <a:latin typeface="Calibri" panose="020F0502020204030204" pitchFamily="34" charset="0"/>
              </a:rPr>
              <a:t>n+m</a:t>
            </a:r>
            <a:r>
              <a:rPr lang="sk-SK" sz="2200" dirty="0">
                <a:latin typeface="Calibri" panose="020F0502020204030204" pitchFamily="34" charset="0"/>
              </a:rPr>
              <a:t>)</a:t>
            </a:r>
            <a:r>
              <a:rPr lang="sk-SK" sz="2200" i="1" dirty="0">
                <a:latin typeface="Calibri" panose="020F0502020204030204" pitchFamily="34" charset="0"/>
              </a:rPr>
              <a:t>, </a:t>
            </a:r>
            <a:r>
              <a:rPr lang="sk-SK" sz="2200" i="1" dirty="0" err="1">
                <a:latin typeface="Calibri" panose="020F0502020204030204" pitchFamily="34" charset="0"/>
              </a:rPr>
              <a:t>n,m</a:t>
            </a:r>
            <a:r>
              <a:rPr lang="sk-SK" sz="2200" dirty="0" err="1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 err="1">
                <a:latin typeface="Calibri" panose="020F0502020204030204" pitchFamily="34" charset="0"/>
                <a:sym typeface="Symbol"/>
              </a:rPr>
              <a:t>Z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, </a:t>
            </a:r>
            <a:endParaRPr lang="sk-SK" sz="2200" dirty="0" smtClean="0">
              <a:latin typeface="Calibri" panose="020F0502020204030204" pitchFamily="34" charset="0"/>
              <a:sym typeface="Symbol"/>
            </a:endParaRPr>
          </a:p>
          <a:p>
            <a:pPr marL="3494088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sk-SK" sz="2200" dirty="0" smtClean="0">
                <a:latin typeface="Calibri" panose="020F0502020204030204" pitchFamily="34" charset="0"/>
                <a:sym typeface="Symbol"/>
              </a:rPr>
              <a:t>teda </a:t>
            </a:r>
            <a:r>
              <a:rPr lang="sk-SK" sz="2200" dirty="0" smtClean="0">
                <a:latin typeface="Calibri" panose="020F0502020204030204" pitchFamily="34" charset="0"/>
              </a:rPr>
              <a:t>(a–</a:t>
            </a:r>
            <a:r>
              <a:rPr lang="sk-SK" sz="2200" i="1" dirty="0" smtClean="0">
                <a:latin typeface="Calibri" panose="020F0502020204030204" pitchFamily="34" charset="0"/>
              </a:rPr>
              <a:t>c</a:t>
            </a:r>
            <a:r>
              <a:rPr lang="sk-SK" sz="2200" dirty="0" smtClean="0">
                <a:latin typeface="Calibri" panose="020F0502020204030204" pitchFamily="34" charset="0"/>
              </a:rPr>
              <a:t>)=je párne, t. j. </a:t>
            </a:r>
            <a:r>
              <a:rPr lang="sk-SK" sz="2200" b="1" i="1" dirty="0" err="1" smtClean="0">
                <a:latin typeface="Calibri" panose="020F0502020204030204" pitchFamily="34" charset="0"/>
              </a:rPr>
              <a:t>aRc</a:t>
            </a:r>
            <a:r>
              <a:rPr lang="sk-SK" sz="2200" dirty="0" smtClean="0">
                <a:latin typeface="Calibri" panose="020F0502020204030204" pitchFamily="34" charset="0"/>
              </a:rPr>
              <a:t>, a teda </a:t>
            </a:r>
            <a:r>
              <a:rPr lang="sk-SK" sz="2200" b="1" dirty="0" smtClean="0">
                <a:latin typeface="Calibri" panose="020F0502020204030204" pitchFamily="34" charset="0"/>
              </a:rPr>
              <a:t>R je tranzitívna</a:t>
            </a:r>
            <a:endParaRPr lang="sk-SK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Vlastnosti relácií </a:t>
            </a:r>
            <a:r>
              <a:rPr lang="en-US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(r, s, t, a, </a:t>
            </a:r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ú, e, </a:t>
            </a:r>
            <a:r>
              <a:rPr lang="sk-SK" dirty="0" err="1" smtClean="0">
                <a:solidFill>
                  <a:schemeClr val="accent1"/>
                </a:solidFill>
                <a:latin typeface="Calibri" panose="020F0502020204030204" pitchFamily="34" charset="0"/>
              </a:rPr>
              <a:t>ču</a:t>
            </a:r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)</a:t>
            </a:r>
            <a:r>
              <a:rPr lang="en-US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17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4116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sk-SK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Preskúmajte vlastnosti nasledujúcich relácií na číslach: </a:t>
            </a:r>
            <a:endParaRPr lang="sk-SK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1463" indent="-271463">
              <a:buSzPct val="150000"/>
              <a:tabLst>
                <a:tab pos="361950" algn="l"/>
              </a:tabLst>
            </a:pPr>
            <a:r>
              <a:rPr lang="sk-SK" sz="2200" b="1" dirty="0" smtClean="0">
                <a:solidFill>
                  <a:srgbClr val="D0500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Dve celé čísla sú v relácii </a:t>
            </a:r>
            <a:r>
              <a:rPr lang="sk-SK" sz="2200" b="1" i="1" dirty="0" smtClean="0">
                <a:solidFill>
                  <a:srgbClr val="D0500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sk-SK" sz="2200" b="1" dirty="0" smtClean="0">
                <a:solidFill>
                  <a:srgbClr val="D0500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ak ich rozdiel je párny.</a:t>
            </a:r>
          </a:p>
          <a:p>
            <a:pPr marL="271463" indent="-271463">
              <a:spcBef>
                <a:spcPts val="0"/>
              </a:spcBef>
              <a:spcAft>
                <a:spcPts val="1200"/>
              </a:spcAft>
              <a:buNone/>
              <a:tabLst>
                <a:tab pos="361950" algn="l"/>
              </a:tabLst>
            </a:pPr>
            <a:r>
              <a:rPr lang="sk-SK" sz="2200" dirty="0" smtClean="0">
                <a:solidFill>
                  <a:srgbClr val="D05002"/>
                </a:solidFill>
                <a:latin typeface="Calibri" panose="020F0502020204030204" pitchFamily="34" charset="0"/>
              </a:rPr>
              <a:t>	(Definujme: </a:t>
            </a:r>
            <a:r>
              <a:rPr lang="sk-SK" sz="2200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R </a:t>
            </a:r>
            <a:r>
              <a:rPr lang="sk-SK" sz="2200" dirty="0" smtClean="0">
                <a:solidFill>
                  <a:srgbClr val="D05002"/>
                </a:solidFill>
                <a:latin typeface="Calibri" panose="020F0502020204030204" pitchFamily="34" charset="0"/>
                <a:sym typeface="Symbol"/>
              </a:rPr>
              <a:t> </a:t>
            </a:r>
            <a:r>
              <a:rPr lang="sk-SK" sz="2200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Z</a:t>
            </a:r>
            <a:r>
              <a:rPr lang="sk-SK" sz="2200" dirty="0" smtClean="0">
                <a:solidFill>
                  <a:srgbClr val="D05002"/>
                </a:solidFill>
                <a:latin typeface="Calibri" panose="020F0502020204030204" pitchFamily="34" charset="0"/>
              </a:rPr>
              <a:t>×</a:t>
            </a:r>
            <a:r>
              <a:rPr lang="sk-SK" sz="2200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Z</a:t>
            </a:r>
            <a:r>
              <a:rPr lang="sk-SK" sz="2200" dirty="0" smtClean="0">
                <a:solidFill>
                  <a:srgbClr val="D05002"/>
                </a:solidFill>
                <a:latin typeface="Calibri" panose="020F0502020204030204" pitchFamily="34" charset="0"/>
              </a:rPr>
              <a:t>: </a:t>
            </a:r>
            <a:r>
              <a:rPr lang="sk-SK" sz="2200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aRb, </a:t>
            </a:r>
            <a:r>
              <a:rPr lang="sk-SK" sz="2200" dirty="0" smtClean="0">
                <a:solidFill>
                  <a:srgbClr val="D05002"/>
                </a:solidFill>
                <a:latin typeface="Calibri" panose="020F0502020204030204" pitchFamily="34" charset="0"/>
              </a:rPr>
              <a:t>ak (</a:t>
            </a:r>
            <a:r>
              <a:rPr lang="sk-SK" sz="2200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a</a:t>
            </a:r>
            <a:r>
              <a:rPr lang="sk-SK" sz="2200" dirty="0" smtClean="0">
                <a:solidFill>
                  <a:srgbClr val="D05002"/>
                </a:solidFill>
                <a:latin typeface="Calibri" panose="020F0502020204030204" pitchFamily="34" charset="0"/>
              </a:rPr>
              <a:t>–</a:t>
            </a:r>
            <a:r>
              <a:rPr lang="sk-SK" sz="2200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b</a:t>
            </a:r>
            <a:r>
              <a:rPr lang="sk-SK" sz="2200" dirty="0" smtClean="0">
                <a:solidFill>
                  <a:srgbClr val="D05002"/>
                </a:solidFill>
                <a:latin typeface="Calibri" panose="020F0502020204030204" pitchFamily="34" charset="0"/>
              </a:rPr>
              <a:t>)</a:t>
            </a:r>
            <a:r>
              <a:rPr lang="sk-SK" sz="2200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solidFill>
                  <a:srgbClr val="D05002"/>
                </a:solidFill>
                <a:latin typeface="Calibri" panose="020F0502020204030204" pitchFamily="34" charset="0"/>
              </a:rPr>
              <a:t>= 2</a:t>
            </a:r>
            <a:r>
              <a:rPr lang="sk-SK" sz="2200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n, n</a:t>
            </a:r>
            <a:r>
              <a:rPr lang="sk-SK" sz="2200" dirty="0" smtClean="0">
                <a:solidFill>
                  <a:srgbClr val="D05002"/>
                </a:solidFill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 smtClean="0">
                <a:solidFill>
                  <a:srgbClr val="D05002"/>
                </a:solidFill>
                <a:latin typeface="Calibri" panose="020F0502020204030204" pitchFamily="34" charset="0"/>
                <a:sym typeface="Symbol"/>
              </a:rPr>
              <a:t>Z</a:t>
            </a:r>
            <a:r>
              <a:rPr lang="sk-SK" sz="2200" dirty="0" smtClean="0">
                <a:solidFill>
                  <a:srgbClr val="D05002"/>
                </a:solidFill>
                <a:latin typeface="Calibri" panose="020F0502020204030204" pitchFamily="34" charset="0"/>
                <a:sym typeface="Symbol"/>
              </a:rPr>
              <a:t>)</a:t>
            </a:r>
          </a:p>
          <a:p>
            <a:pPr marL="271463" indent="-271463">
              <a:spcBef>
                <a:spcPts val="0"/>
              </a:spcBef>
              <a:buNone/>
              <a:tabLst>
                <a:tab pos="361950" algn="l"/>
              </a:tabLst>
            </a:pPr>
            <a:r>
              <a:rPr lang="sk-SK" sz="2200" b="1" dirty="0" smtClean="0">
                <a:latin typeface="Calibri" panose="020F0502020204030204" pitchFamily="34" charset="0"/>
                <a:sym typeface="Symbol"/>
              </a:rPr>
              <a:t>Ukážka overenia vlastností relácií:</a:t>
            </a:r>
          </a:p>
          <a:p>
            <a:pPr marL="361950" indent="-361950">
              <a:spcBef>
                <a:spcPts val="1200"/>
              </a:spcBef>
              <a:buSzPct val="100000"/>
              <a:buFont typeface="+mj-lt"/>
              <a:buAutoNum type="arabicPeriod" startAt="4"/>
              <a:tabLst>
                <a:tab pos="1439863" algn="l"/>
              </a:tabLst>
            </a:pPr>
            <a:r>
              <a:rPr lang="sk-SK" sz="2200" dirty="0" smtClean="0">
                <a:latin typeface="Calibri" panose="020F0502020204030204" pitchFamily="34" charset="0"/>
                <a:sym typeface="Symbol" panose="05050102010706020507" pitchFamily="18" charset="2"/>
              </a:rPr>
              <a:t></a:t>
            </a: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a, </a:t>
            </a:r>
            <a:r>
              <a:rPr lang="sk-SK" sz="2200" i="1" dirty="0" err="1" smtClean="0">
                <a:latin typeface="Calibri" panose="020F0502020204030204" pitchFamily="34" charset="0"/>
                <a:sym typeface="Symbol"/>
              </a:rPr>
              <a:t>b</a:t>
            </a:r>
            <a:r>
              <a:rPr lang="sk-SK" sz="2200" dirty="0" err="1" smtClean="0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 err="1" smtClean="0">
                <a:latin typeface="Calibri" panose="020F0502020204030204" pitchFamily="34" charset="0"/>
                <a:sym typeface="Symbol"/>
              </a:rPr>
              <a:t>Z</a:t>
            </a: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,	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napr. </a:t>
            </a: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a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=61 a </a:t>
            </a: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b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=43, že </a:t>
            </a:r>
            <a:r>
              <a:rPr lang="sk-SK" sz="2200" dirty="0" smtClean="0">
                <a:latin typeface="Calibri" panose="020F0502020204030204" pitchFamily="34" charset="0"/>
              </a:rPr>
              <a:t>(61–43) je </a:t>
            </a:r>
            <a:r>
              <a:rPr lang="sk-SK" sz="2200" dirty="0">
                <a:latin typeface="Calibri" panose="020F0502020204030204" pitchFamily="34" charset="0"/>
              </a:rPr>
              <a:t>párne </a:t>
            </a:r>
            <a:r>
              <a:rPr lang="sk-SK" sz="2200" dirty="0" smtClean="0">
                <a:latin typeface="Calibri" panose="020F0502020204030204" pitchFamily="34" charset="0"/>
              </a:rPr>
              <a:t>a aj (43–61)  je párne</a:t>
            </a:r>
            <a:r>
              <a:rPr lang="sk-SK" sz="2200" i="1" dirty="0" smtClean="0">
                <a:latin typeface="Calibri" panose="020F0502020204030204" pitchFamily="34" charset="0"/>
              </a:rPr>
              <a:t>, </a:t>
            </a:r>
          </a:p>
          <a:p>
            <a:pPr marL="1439863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sk-SK" sz="2200" dirty="0" smtClean="0">
                <a:latin typeface="Calibri" panose="020F0502020204030204" pitchFamily="34" charset="0"/>
                <a:sym typeface="Symbol"/>
              </a:rPr>
              <a:t>t. j. </a:t>
            </a:r>
            <a:r>
              <a:rPr lang="sk-SK" sz="2200" b="1" dirty="0" smtClean="0">
                <a:latin typeface="Calibri" panose="020F0502020204030204" pitchFamily="34" charset="0"/>
                <a:sym typeface="Symbol"/>
              </a:rPr>
              <a:t>61</a:t>
            </a:r>
            <a:r>
              <a:rPr lang="sk-SK" sz="2200" b="1" i="1" dirty="0" smtClean="0">
                <a:latin typeface="Calibri" panose="020F0502020204030204" pitchFamily="34" charset="0"/>
              </a:rPr>
              <a:t>R</a:t>
            </a:r>
            <a:r>
              <a:rPr lang="sk-SK" sz="2200" b="1" dirty="0" smtClean="0">
                <a:latin typeface="Calibri" panose="020F0502020204030204" pitchFamily="34" charset="0"/>
              </a:rPr>
              <a:t>43</a:t>
            </a:r>
            <a:r>
              <a:rPr lang="sk-SK" sz="2200" dirty="0" smtClean="0">
                <a:latin typeface="Calibri" panose="020F0502020204030204" pitchFamily="34" charset="0"/>
              </a:rPr>
              <a:t> a aj </a:t>
            </a:r>
            <a:r>
              <a:rPr lang="sk-SK" sz="2200" b="1" dirty="0" smtClean="0">
                <a:latin typeface="Calibri" panose="020F0502020204030204" pitchFamily="34" charset="0"/>
                <a:sym typeface="Symbol"/>
              </a:rPr>
              <a:t>43</a:t>
            </a:r>
            <a:r>
              <a:rPr lang="sk-SK" sz="2200" b="1" i="1" dirty="0" smtClean="0">
                <a:latin typeface="Calibri" panose="020F0502020204030204" pitchFamily="34" charset="0"/>
              </a:rPr>
              <a:t>R</a:t>
            </a:r>
            <a:r>
              <a:rPr lang="sk-SK" sz="2200" b="1" dirty="0" smtClean="0">
                <a:latin typeface="Calibri" panose="020F0502020204030204" pitchFamily="34" charset="0"/>
              </a:rPr>
              <a:t>61</a:t>
            </a:r>
            <a:r>
              <a:rPr lang="sk-SK" sz="2200" dirty="0" smtClean="0">
                <a:latin typeface="Calibri" panose="020F0502020204030204" pitchFamily="34" charset="0"/>
              </a:rPr>
              <a:t>, ale neplynie z toho, že </a:t>
            </a:r>
            <a:r>
              <a:rPr lang="sk-SK" sz="2200" b="1" dirty="0" smtClean="0">
                <a:latin typeface="Calibri" panose="020F0502020204030204" pitchFamily="34" charset="0"/>
              </a:rPr>
              <a:t>61=43,</a:t>
            </a:r>
            <a:r>
              <a:rPr lang="sk-SK" sz="2200" dirty="0" smtClean="0">
                <a:latin typeface="Calibri" panose="020F0502020204030204" pitchFamily="34" charset="0"/>
              </a:rPr>
              <a:t> teda </a:t>
            </a:r>
            <a:r>
              <a:rPr lang="sk-SK" sz="2200" i="1" dirty="0" smtClean="0">
                <a:latin typeface="Calibri" panose="020F0502020204030204" pitchFamily="34" charset="0"/>
              </a:rPr>
              <a:t>R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sk-SK" sz="2200" b="1" dirty="0" smtClean="0">
                <a:latin typeface="Calibri" panose="020F0502020204030204" pitchFamily="34" charset="0"/>
              </a:rPr>
              <a:t>nie je antisymetrická</a:t>
            </a:r>
          </a:p>
          <a:p>
            <a:pPr marL="361950" indent="-361950">
              <a:spcBef>
                <a:spcPts val="1200"/>
              </a:spcBef>
              <a:buSzPct val="100000"/>
              <a:buFont typeface="+mj-lt"/>
              <a:buAutoNum type="arabicPeriod" startAt="5"/>
            </a:pPr>
            <a:r>
              <a:rPr lang="en-US" sz="2200" dirty="0" smtClean="0">
                <a:latin typeface="Calibri" panose="020F0502020204030204" pitchFamily="34" charset="0"/>
                <a:sym typeface="Symbol"/>
              </a:rPr>
              <a:t> </a:t>
            </a:r>
            <a:r>
              <a:rPr lang="en-US" sz="2200" b="1" i="1" dirty="0" smtClean="0">
                <a:latin typeface="Calibri" panose="020F0502020204030204" pitchFamily="34" charset="0"/>
                <a:sym typeface="Symbol"/>
              </a:rPr>
              <a:t>R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 </a:t>
            </a:r>
            <a:r>
              <a:rPr lang="sk-SK" sz="2200" b="1" dirty="0" smtClean="0">
                <a:latin typeface="Calibri" panose="020F0502020204030204" pitchFamily="34" charset="0"/>
                <a:sym typeface="Symbol"/>
              </a:rPr>
              <a:t>nie je úplná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, pretože </a:t>
            </a:r>
            <a:r>
              <a:rPr lang="sk-SK" sz="2200" dirty="0">
                <a:latin typeface="Calibri" panose="020F0502020204030204" pitchFamily="34" charset="0"/>
                <a:sym typeface="Symbol" panose="05050102010706020507" pitchFamily="18" charset="2"/>
              </a:rPr>
              <a:t></a:t>
            </a:r>
            <a:r>
              <a:rPr lang="sk-SK" sz="2200" i="1" dirty="0">
                <a:latin typeface="Calibri" panose="020F0502020204030204" pitchFamily="34" charset="0"/>
                <a:sym typeface="Symbol"/>
              </a:rPr>
              <a:t>a, b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>
                <a:latin typeface="Calibri" panose="020F0502020204030204" pitchFamily="34" charset="0"/>
                <a:sym typeface="Symbol"/>
              </a:rPr>
              <a:t>Z</a:t>
            </a: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,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napr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. </a:t>
            </a:r>
            <a:r>
              <a:rPr lang="sk-SK" sz="2200" i="1" dirty="0">
                <a:latin typeface="Calibri" panose="020F0502020204030204" pitchFamily="34" charset="0"/>
                <a:sym typeface="Symbol"/>
              </a:rPr>
              <a:t>a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=61 a </a:t>
            </a: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b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=40, pre ktoré neplatí, že (61</a:t>
            </a: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R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40) alebo (40</a:t>
            </a:r>
            <a:r>
              <a:rPr lang="en-US" sz="2200" i="1" dirty="0" smtClean="0">
                <a:latin typeface="Calibri" panose="020F0502020204030204" pitchFamily="34" charset="0"/>
                <a:sym typeface="Symbol"/>
              </a:rPr>
              <a:t>R</a:t>
            </a:r>
            <a:r>
              <a:rPr lang="en-US" sz="2200" dirty="0" smtClean="0">
                <a:latin typeface="Calibri" panose="020F0502020204030204" pitchFamily="34" charset="0"/>
                <a:sym typeface="Symbol"/>
              </a:rPr>
              <a:t>61) (</a:t>
            </a:r>
            <a:r>
              <a:rPr lang="en-US" sz="2200" dirty="0">
                <a:latin typeface="Calibri" panose="020F0502020204030204" pitchFamily="34" charset="0"/>
                <a:sym typeface="Symbol"/>
              </a:rPr>
              <a:t>(</a:t>
            </a:r>
            <a:r>
              <a:rPr lang="en-US" sz="2200" dirty="0" smtClean="0">
                <a:latin typeface="Calibri" panose="020F0502020204030204" pitchFamily="34" charset="0"/>
                <a:sym typeface="Symbol"/>
              </a:rPr>
              <a:t>61-40) </a:t>
            </a:r>
            <a:r>
              <a:rPr lang="en-US" sz="2200" dirty="0" err="1" smtClean="0">
                <a:latin typeface="Calibri" panose="020F0502020204030204" pitchFamily="34" charset="0"/>
                <a:sym typeface="Symbol"/>
              </a:rPr>
              <a:t>aj</a:t>
            </a:r>
            <a:r>
              <a:rPr lang="en-US" sz="2200" dirty="0" smtClean="0">
                <a:latin typeface="Calibri" panose="020F0502020204030204" pitchFamily="34" charset="0"/>
                <a:sym typeface="Symbol"/>
              </a:rPr>
              <a:t> (40-61) je nep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árne</a:t>
            </a:r>
            <a:r>
              <a:rPr lang="en-US" sz="2200" dirty="0" smtClean="0">
                <a:latin typeface="Calibri" panose="020F0502020204030204" pitchFamily="34" charset="0"/>
                <a:sym typeface="Symbol"/>
              </a:rPr>
              <a:t>)</a:t>
            </a:r>
          </a:p>
          <a:p>
            <a:pPr marL="361950" indent="-361950">
              <a:spcBef>
                <a:spcPts val="1200"/>
              </a:spcBef>
              <a:buSzPct val="100000"/>
              <a:buFont typeface="+mj-lt"/>
              <a:buAutoNum type="arabicPeriod" startAt="5"/>
            </a:pPr>
            <a:r>
              <a:rPr lang="en-US" sz="2200" dirty="0">
                <a:latin typeface="Calibri" panose="020F0502020204030204" pitchFamily="34" charset="0"/>
                <a:sym typeface="Symbol"/>
              </a:rPr>
              <a:t> </a:t>
            </a:r>
            <a:r>
              <a:rPr lang="en-US" sz="2200" b="1" i="1" dirty="0">
                <a:latin typeface="Calibri" panose="020F0502020204030204" pitchFamily="34" charset="0"/>
                <a:sym typeface="Symbol"/>
              </a:rPr>
              <a:t>R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 </a:t>
            </a:r>
            <a:r>
              <a:rPr lang="sk-SK" sz="2200" b="1" dirty="0" smtClean="0">
                <a:latin typeface="Calibri" panose="020F0502020204030204" pitchFamily="34" charset="0"/>
                <a:sym typeface="Symbol"/>
              </a:rPr>
              <a:t>je ekvivalencia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, pretože </a:t>
            </a:r>
            <a:r>
              <a:rPr lang="sk-SK" sz="2200" dirty="0" smtClean="0">
                <a:latin typeface="Calibri" panose="020F0502020204030204" pitchFamily="34" charset="0"/>
                <a:sym typeface="Symbol" panose="05050102010706020507" pitchFamily="18" charset="2"/>
              </a:rPr>
              <a:t>je reflexívna, tranzitívna a symetrická</a:t>
            </a:r>
          </a:p>
          <a:p>
            <a:pPr marL="361950" indent="-361950">
              <a:spcBef>
                <a:spcPts val="1200"/>
              </a:spcBef>
              <a:buSzPct val="100000"/>
              <a:buFont typeface="+mj-lt"/>
              <a:buAutoNum type="arabicPeriod" startAt="5"/>
            </a:pPr>
            <a:r>
              <a:rPr lang="sk-SK" sz="2200" dirty="0" smtClean="0">
                <a:latin typeface="Calibri" panose="020F0502020204030204" pitchFamily="34" charset="0"/>
                <a:sym typeface="Symbol"/>
              </a:rPr>
              <a:t> </a:t>
            </a:r>
            <a:r>
              <a:rPr lang="en-US" sz="2200" b="1" i="1" dirty="0" smtClean="0">
                <a:latin typeface="Calibri" panose="020F0502020204030204" pitchFamily="34" charset="0"/>
                <a:sym typeface="Symbol"/>
              </a:rPr>
              <a:t>R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 </a:t>
            </a:r>
            <a:r>
              <a:rPr lang="sk-SK" sz="2200" b="1" dirty="0" smtClean="0">
                <a:latin typeface="Calibri" panose="020F0502020204030204" pitchFamily="34" charset="0"/>
                <a:sym typeface="Symbol"/>
              </a:rPr>
              <a:t>nie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 </a:t>
            </a:r>
            <a:r>
              <a:rPr lang="sk-SK" sz="2200" b="1" dirty="0" smtClean="0">
                <a:latin typeface="Calibri" panose="020F0502020204030204" pitchFamily="34" charset="0"/>
                <a:sym typeface="Symbol"/>
              </a:rPr>
              <a:t>je čiastočné usporiadaná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,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pretože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nie </a:t>
            </a:r>
            <a:r>
              <a:rPr lang="sk-SK" sz="2200" dirty="0" smtClean="0">
                <a:latin typeface="Calibri" panose="020F0502020204030204" pitchFamily="34" charset="0"/>
                <a:sym typeface="Symbol" panose="05050102010706020507" pitchFamily="18" charset="2"/>
              </a:rPr>
              <a:t>je antisymetrická</a:t>
            </a:r>
            <a:endParaRPr lang="en-US" sz="2200" dirty="0">
              <a:latin typeface="Calibri" panose="020F0502020204030204" pitchFamily="34" charset="0"/>
              <a:sym typeface="Symbol"/>
            </a:endParaRPr>
          </a:p>
          <a:p>
            <a:pPr marL="361950" indent="-361950">
              <a:spcBef>
                <a:spcPts val="1200"/>
              </a:spcBef>
              <a:buSzPct val="100000"/>
              <a:buFont typeface="+mj-lt"/>
              <a:buAutoNum type="arabicPeriod" startAt="5"/>
            </a:pPr>
            <a:endParaRPr lang="sk-SK" sz="2200" dirty="0">
              <a:latin typeface="Calibri" panose="020F0502020204030204" pitchFamily="34" charset="0"/>
              <a:sym typeface="Symbol"/>
            </a:endParaRPr>
          </a:p>
          <a:p>
            <a:pPr marL="361950" indent="-361950">
              <a:spcBef>
                <a:spcPts val="1200"/>
              </a:spcBef>
              <a:buSzPct val="100000"/>
              <a:buFont typeface="+mj-lt"/>
              <a:buAutoNum type="arabicPeriod" startAt="5"/>
            </a:pPr>
            <a:endParaRPr lang="sk-SK" sz="2200" dirty="0" smtClean="0">
              <a:latin typeface="Calibri" panose="020F0502020204030204" pitchFamily="34" charset="0"/>
              <a:sym typeface="Symbol"/>
            </a:endParaRPr>
          </a:p>
          <a:p>
            <a:pPr marL="361950" indent="-361950">
              <a:spcBef>
                <a:spcPts val="1200"/>
              </a:spcBef>
              <a:buSzPct val="100000"/>
              <a:buFont typeface="+mj-lt"/>
              <a:buAutoNum type="arabicPeriod" startAt="5"/>
            </a:pPr>
            <a:endParaRPr lang="sk-SK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Vlastnosti relácií </a:t>
            </a:r>
            <a:r>
              <a:rPr lang="en-US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(r, s, t, a, </a:t>
            </a:r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ú, e, </a:t>
            </a:r>
            <a:r>
              <a:rPr lang="sk-SK" dirty="0" err="1" smtClean="0">
                <a:solidFill>
                  <a:schemeClr val="accent1"/>
                </a:solidFill>
                <a:latin typeface="Calibri" panose="020F0502020204030204" pitchFamily="34" charset="0"/>
              </a:rPr>
              <a:t>ču</a:t>
            </a:r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)</a:t>
            </a:r>
            <a:r>
              <a:rPr lang="en-US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21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Relácie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rmAutofit/>
          </a:bodyPr>
          <a:lstStyle/>
          <a:p>
            <a:pPr algn="just">
              <a:buSzPct val="150000"/>
            </a:pPr>
            <a:r>
              <a:rPr lang="sk-SK" sz="2200" dirty="0" smtClean="0">
                <a:latin typeface="Calibri" panose="020F0502020204030204" pitchFamily="34" charset="0"/>
              </a:rPr>
              <a:t>Nech </a:t>
            </a:r>
            <a:r>
              <a:rPr lang="sk-SK" sz="2200" i="1" dirty="0" smtClean="0">
                <a:latin typeface="Calibri" panose="020F0502020204030204" pitchFamily="34" charset="0"/>
              </a:rPr>
              <a:t>A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</a:t>
            </a:r>
            <a:r>
              <a:rPr lang="sk-SK" sz="2200" dirty="0" smtClean="0">
                <a:latin typeface="Calibri" panose="020F0502020204030204" pitchFamily="34" charset="0"/>
              </a:rPr>
              <a:t> ∅, </a:t>
            </a:r>
            <a:r>
              <a:rPr lang="sk-SK" sz="2200" i="1" dirty="0" smtClean="0">
                <a:latin typeface="Calibri" panose="020F0502020204030204" pitchFamily="34" charset="0"/>
              </a:rPr>
              <a:t>B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 </a:t>
            </a:r>
            <a:r>
              <a:rPr lang="sk-SK" sz="2200" dirty="0" smtClean="0">
                <a:latin typeface="Calibri" panose="020F0502020204030204" pitchFamily="34" charset="0"/>
              </a:rPr>
              <a:t>∅ sú množiny. </a:t>
            </a:r>
            <a:r>
              <a:rPr lang="sk-SK" sz="2200" b="1" dirty="0" smtClean="0">
                <a:latin typeface="Calibri" panose="020F0502020204030204" pitchFamily="34" charset="0"/>
              </a:rPr>
              <a:t>Binárnou reláciou </a:t>
            </a:r>
            <a:r>
              <a:rPr lang="sk-SK" sz="2200" dirty="0" smtClean="0">
                <a:latin typeface="Calibri" panose="020F0502020204030204" pitchFamily="34" charset="0"/>
              </a:rPr>
              <a:t>medzi množinami A </a:t>
            </a:r>
            <a:r>
              <a:rPr lang="sk-SK" sz="2200" dirty="0" err="1" smtClean="0">
                <a:latin typeface="Calibri" panose="020F0502020204030204" pitchFamily="34" charset="0"/>
              </a:rPr>
              <a:t>a</a:t>
            </a:r>
            <a:r>
              <a:rPr lang="sk-SK" sz="2200" dirty="0" smtClean="0">
                <a:latin typeface="Calibri" panose="020F0502020204030204" pitchFamily="34" charset="0"/>
              </a:rPr>
              <a:t> B nazývame každú podmnožinu </a:t>
            </a:r>
            <a:r>
              <a:rPr lang="sk-SK" sz="2200" i="1" dirty="0" smtClean="0">
                <a:latin typeface="Calibri" panose="020F0502020204030204" pitchFamily="34" charset="0"/>
              </a:rPr>
              <a:t>R</a:t>
            </a:r>
            <a:r>
              <a:rPr lang="sk-SK" sz="2200" dirty="0" smtClean="0">
                <a:latin typeface="Calibri" panose="020F0502020204030204" pitchFamily="34" charset="0"/>
              </a:rPr>
              <a:t> karteziánskeho súčinu </a:t>
            </a:r>
            <a:r>
              <a:rPr lang="sk-SK" sz="2200" i="1" dirty="0" smtClean="0">
                <a:latin typeface="Calibri" panose="020F0502020204030204" pitchFamily="34" charset="0"/>
              </a:rPr>
              <a:t>A</a:t>
            </a:r>
            <a:r>
              <a:rPr lang="sk-SK" sz="2200" dirty="0" smtClean="0">
                <a:latin typeface="Calibri" panose="020F0502020204030204" pitchFamily="34" charset="0"/>
              </a:rPr>
              <a:t>×</a:t>
            </a:r>
            <a:r>
              <a:rPr lang="sk-SK" sz="2200" i="1" dirty="0" smtClean="0">
                <a:latin typeface="Calibri" panose="020F0502020204030204" pitchFamily="34" charset="0"/>
              </a:rPr>
              <a:t>B  </a:t>
            </a:r>
            <a:r>
              <a:rPr lang="sk-SK" sz="2200" dirty="0" smtClean="0">
                <a:latin typeface="Calibri" panose="020F0502020204030204" pitchFamily="34" charset="0"/>
              </a:rPr>
              <a:t>(</a:t>
            </a:r>
            <a:r>
              <a:rPr lang="sk-SK" sz="2200" i="1" dirty="0" smtClean="0">
                <a:latin typeface="Calibri" panose="020F0502020204030204" pitchFamily="34" charset="0"/>
              </a:rPr>
              <a:t>R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 </a:t>
            </a:r>
            <a:r>
              <a:rPr lang="sk-SK" sz="2200" i="1" dirty="0" smtClean="0">
                <a:latin typeface="Calibri" panose="020F0502020204030204" pitchFamily="34" charset="0"/>
              </a:rPr>
              <a:t>A</a:t>
            </a:r>
            <a:r>
              <a:rPr lang="sk-SK" sz="2200" dirty="0" smtClean="0">
                <a:latin typeface="Calibri" panose="020F0502020204030204" pitchFamily="34" charset="0"/>
              </a:rPr>
              <a:t>×</a:t>
            </a:r>
            <a:r>
              <a:rPr lang="sk-SK" sz="2200" i="1" dirty="0" smtClean="0">
                <a:latin typeface="Calibri" panose="020F0502020204030204" pitchFamily="34" charset="0"/>
              </a:rPr>
              <a:t>B</a:t>
            </a:r>
            <a:r>
              <a:rPr lang="sk-SK" sz="2200" dirty="0" smtClean="0">
                <a:latin typeface="Calibri" panose="020F0502020204030204" pitchFamily="34" charset="0"/>
              </a:rPr>
              <a:t>). </a:t>
            </a:r>
          </a:p>
          <a:p>
            <a:pPr marL="174625" indent="0" algn="just">
              <a:buNone/>
            </a:pPr>
            <a:r>
              <a:rPr lang="sk-SK" sz="2200" dirty="0" smtClean="0">
                <a:latin typeface="Calibri" panose="020F0502020204030204" pitchFamily="34" charset="0"/>
              </a:rPr>
              <a:t>(Slovo binárna sa v praxi často vynecháva.)</a:t>
            </a:r>
          </a:p>
          <a:p>
            <a:pPr marL="0" indent="0" algn="just">
              <a:buNone/>
            </a:pPr>
            <a:endParaRPr lang="sk-SK" sz="2200" b="1" dirty="0" smtClean="0">
              <a:latin typeface="Calibri" panose="020F0502020204030204" pitchFamily="34" charset="0"/>
            </a:endParaRPr>
          </a:p>
          <a:p>
            <a:pPr>
              <a:buSzPct val="150000"/>
            </a:pPr>
            <a:r>
              <a:rPr lang="sk-SK" sz="2200" dirty="0" smtClean="0">
                <a:latin typeface="Calibri" panose="020F0502020204030204" pitchFamily="34" charset="0"/>
              </a:rPr>
              <a:t>„Usporiadaná dvojica </a:t>
            </a:r>
            <a:r>
              <a:rPr lang="sk-SK" sz="2200" b="1" dirty="0" smtClean="0">
                <a:latin typeface="Calibri" panose="020F0502020204030204" pitchFamily="34" charset="0"/>
              </a:rPr>
              <a:t>patrí</a:t>
            </a:r>
            <a:r>
              <a:rPr lang="sk-SK" sz="2200" dirty="0" smtClean="0">
                <a:latin typeface="Calibri" panose="020F0502020204030204" pitchFamily="34" charset="0"/>
              </a:rPr>
              <a:t> do relácie </a:t>
            </a:r>
            <a:r>
              <a:rPr lang="sk-SK" sz="2200" i="1" dirty="0" smtClean="0">
                <a:latin typeface="Calibri" panose="020F0502020204030204" pitchFamily="34" charset="0"/>
              </a:rPr>
              <a:t>R“ </a:t>
            </a:r>
            <a:r>
              <a:rPr lang="sk-SK" sz="2200" dirty="0" smtClean="0">
                <a:latin typeface="Calibri" panose="020F0502020204030204" pitchFamily="34" charset="0"/>
              </a:rPr>
              <a:t>(</a:t>
            </a:r>
            <a:r>
              <a:rPr lang="sk-SK" sz="2200" i="1" dirty="0">
                <a:latin typeface="Calibri" panose="020F0502020204030204" pitchFamily="34" charset="0"/>
              </a:rPr>
              <a:t>x</a:t>
            </a:r>
            <a:r>
              <a:rPr lang="sk-SK" sz="2200" dirty="0">
                <a:latin typeface="Calibri" panose="020F0502020204030204" pitchFamily="34" charset="0"/>
              </a:rPr>
              <a:t> je v relácii </a:t>
            </a:r>
            <a:r>
              <a:rPr lang="sk-SK" sz="2200" i="1" dirty="0">
                <a:latin typeface="Calibri" panose="020F0502020204030204" pitchFamily="34" charset="0"/>
              </a:rPr>
              <a:t>R</a:t>
            </a:r>
            <a:r>
              <a:rPr lang="sk-SK" sz="2200" dirty="0">
                <a:latin typeface="Calibri" panose="020F0502020204030204" pitchFamily="34" charset="0"/>
              </a:rPr>
              <a:t> s </a:t>
            </a:r>
            <a:r>
              <a:rPr lang="sk-SK" sz="2200" i="1" dirty="0">
                <a:latin typeface="Calibri" panose="020F0502020204030204" pitchFamily="34" charset="0"/>
              </a:rPr>
              <a:t>y</a:t>
            </a:r>
            <a:r>
              <a:rPr lang="sk-SK" sz="2200" dirty="0" smtClean="0">
                <a:latin typeface="Calibri" panose="020F0502020204030204" pitchFamily="34" charset="0"/>
              </a:rPr>
              <a:t>) zapíšeme:</a:t>
            </a:r>
          </a:p>
          <a:p>
            <a:pPr marL="0" indent="0">
              <a:buNone/>
            </a:pPr>
            <a:r>
              <a:rPr lang="sk-SK" sz="2200" dirty="0" smtClean="0">
                <a:latin typeface="Calibri" panose="020F0502020204030204" pitchFamily="34" charset="0"/>
              </a:rPr>
              <a:t>	                          </a:t>
            </a:r>
            <a:r>
              <a:rPr lang="en-US" sz="2200" dirty="0" smtClean="0">
                <a:latin typeface="Calibri" panose="020F0502020204030204" pitchFamily="34" charset="0"/>
              </a:rPr>
              <a:t>[</a:t>
            </a:r>
            <a:r>
              <a:rPr lang="sk-SK" sz="2200" i="1" dirty="0" smtClean="0">
                <a:latin typeface="Calibri" panose="020F0502020204030204" pitchFamily="34" charset="0"/>
              </a:rPr>
              <a:t>x</a:t>
            </a:r>
            <a:r>
              <a:rPr lang="sk-SK" sz="2200" dirty="0" smtClean="0">
                <a:latin typeface="Calibri" panose="020F0502020204030204" pitchFamily="34" charset="0"/>
              </a:rPr>
              <a:t>, </a:t>
            </a:r>
            <a:r>
              <a:rPr lang="sk-SK" sz="2200" i="1" dirty="0" smtClean="0">
                <a:latin typeface="Calibri" panose="020F0502020204030204" pitchFamily="34" charset="0"/>
              </a:rPr>
              <a:t>y</a:t>
            </a:r>
            <a:r>
              <a:rPr lang="en-US" sz="2200" dirty="0">
                <a:latin typeface="Calibri" panose="020F0502020204030204" pitchFamily="34" charset="0"/>
              </a:rPr>
              <a:t>]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 </a:t>
            </a: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R</a:t>
            </a:r>
            <a:r>
              <a:rPr lang="sk-SK" sz="2200" dirty="0" smtClean="0">
                <a:latin typeface="Calibri" panose="020F0502020204030204" pitchFamily="34" charset="0"/>
              </a:rPr>
              <a:t> alebo </a:t>
            </a:r>
            <a:r>
              <a:rPr lang="sk-SK" sz="2200" i="1" dirty="0" err="1" smtClean="0">
                <a:latin typeface="Calibri" panose="020F0502020204030204" pitchFamily="34" charset="0"/>
              </a:rPr>
              <a:t>xRy</a:t>
            </a:r>
            <a:endParaRPr lang="en-US" sz="2200" i="1" dirty="0" smtClean="0">
              <a:latin typeface="Calibri" panose="020F0502020204030204" pitchFamily="34" charset="0"/>
            </a:endParaRPr>
          </a:p>
          <a:p>
            <a:endParaRPr lang="en-US" sz="2200" dirty="0" smtClean="0">
              <a:latin typeface="Calibri" panose="020F0502020204030204" pitchFamily="34" charset="0"/>
            </a:endParaRPr>
          </a:p>
          <a:p>
            <a:endParaRPr lang="en-US" sz="2200" dirty="0" smtClean="0">
              <a:latin typeface="Calibri" panose="020F0502020204030204" pitchFamily="34" charset="0"/>
            </a:endParaRPr>
          </a:p>
          <a:p>
            <a:pPr>
              <a:buSzPct val="150000"/>
            </a:pPr>
            <a:r>
              <a:rPr lang="sk-SK" sz="2200" dirty="0" smtClean="0">
                <a:latin typeface="Calibri" panose="020F0502020204030204" pitchFamily="34" charset="0"/>
              </a:rPr>
              <a:t>„</a:t>
            </a:r>
            <a:r>
              <a:rPr lang="sk-SK" sz="2200" dirty="0">
                <a:latin typeface="Calibri" panose="020F0502020204030204" pitchFamily="34" charset="0"/>
              </a:rPr>
              <a:t>Usporiadaná dvojica </a:t>
            </a:r>
            <a:r>
              <a:rPr lang="sk-SK" sz="2200" b="1" dirty="0" smtClean="0">
                <a:latin typeface="Calibri" panose="020F0502020204030204" pitchFamily="34" charset="0"/>
              </a:rPr>
              <a:t>nepatrí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sk-SK" sz="2200" dirty="0">
                <a:latin typeface="Calibri" panose="020F0502020204030204" pitchFamily="34" charset="0"/>
              </a:rPr>
              <a:t>do relácie </a:t>
            </a:r>
            <a:r>
              <a:rPr lang="sk-SK" sz="2200" i="1" dirty="0">
                <a:latin typeface="Calibri" panose="020F0502020204030204" pitchFamily="34" charset="0"/>
              </a:rPr>
              <a:t>R</a:t>
            </a:r>
            <a:r>
              <a:rPr lang="sk-SK" sz="2200" i="1" dirty="0" smtClean="0">
                <a:latin typeface="Calibri" panose="020F0502020204030204" pitchFamily="34" charset="0"/>
              </a:rPr>
              <a:t>“ </a:t>
            </a:r>
            <a:r>
              <a:rPr lang="sk-SK" sz="2200" dirty="0" smtClean="0">
                <a:latin typeface="Calibri" panose="020F0502020204030204" pitchFamily="34" charset="0"/>
              </a:rPr>
              <a:t>(</a:t>
            </a:r>
            <a:r>
              <a:rPr lang="sk-SK" sz="2200" i="1" dirty="0">
                <a:latin typeface="Calibri" panose="020F0502020204030204" pitchFamily="34" charset="0"/>
              </a:rPr>
              <a:t>x</a:t>
            </a:r>
            <a:r>
              <a:rPr lang="sk-SK" sz="2200" dirty="0">
                <a:latin typeface="Calibri" panose="020F0502020204030204" pitchFamily="34" charset="0"/>
              </a:rPr>
              <a:t> nie je v relácii </a:t>
            </a:r>
            <a:r>
              <a:rPr lang="sk-SK" sz="2200" i="1" dirty="0">
                <a:latin typeface="Calibri" panose="020F0502020204030204" pitchFamily="34" charset="0"/>
              </a:rPr>
              <a:t>R</a:t>
            </a:r>
            <a:r>
              <a:rPr lang="sk-SK" sz="2200" dirty="0">
                <a:latin typeface="Calibri" panose="020F0502020204030204" pitchFamily="34" charset="0"/>
              </a:rPr>
              <a:t> s </a:t>
            </a:r>
            <a:r>
              <a:rPr lang="sk-SK" sz="2200" i="1" dirty="0" smtClean="0">
                <a:latin typeface="Calibri" panose="020F0502020204030204" pitchFamily="34" charset="0"/>
              </a:rPr>
              <a:t>y</a:t>
            </a:r>
            <a:r>
              <a:rPr lang="sk-SK" sz="2200" dirty="0" smtClean="0">
                <a:latin typeface="Calibri" panose="020F0502020204030204" pitchFamily="34" charset="0"/>
              </a:rPr>
              <a:t>) zapíšeme</a:t>
            </a:r>
            <a:r>
              <a:rPr lang="sk-SK" sz="2200" dirty="0">
                <a:latin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sk-SK" sz="2200" dirty="0">
                <a:latin typeface="Calibri" panose="020F0502020204030204" pitchFamily="34" charset="0"/>
              </a:rPr>
              <a:t>	                          </a:t>
            </a:r>
            <a:r>
              <a:rPr lang="en-US" sz="2200" dirty="0" smtClean="0">
                <a:latin typeface="Calibri" panose="020F0502020204030204" pitchFamily="34" charset="0"/>
              </a:rPr>
              <a:t>[</a:t>
            </a:r>
            <a:r>
              <a:rPr lang="sk-SK" sz="2200" i="1" dirty="0" smtClean="0">
                <a:latin typeface="Calibri" panose="020F0502020204030204" pitchFamily="34" charset="0"/>
              </a:rPr>
              <a:t>x</a:t>
            </a:r>
            <a:r>
              <a:rPr lang="sk-SK" sz="2200" dirty="0">
                <a:latin typeface="Calibri" panose="020F0502020204030204" pitchFamily="34" charset="0"/>
              </a:rPr>
              <a:t>, </a:t>
            </a:r>
            <a:r>
              <a:rPr lang="sk-SK" sz="2200" i="1" dirty="0" smtClean="0">
                <a:latin typeface="Calibri" panose="020F0502020204030204" pitchFamily="34" charset="0"/>
              </a:rPr>
              <a:t>y</a:t>
            </a:r>
            <a:r>
              <a:rPr lang="en-US" sz="2200" dirty="0">
                <a:latin typeface="Calibri" panose="020F0502020204030204" pitchFamily="34" charset="0"/>
              </a:rPr>
              <a:t>]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 </a:t>
            </a:r>
            <a:r>
              <a:rPr lang="sk-SK" sz="2200" i="1" dirty="0">
                <a:latin typeface="Calibri" panose="020F0502020204030204" pitchFamily="34" charset="0"/>
                <a:sym typeface="Symbol"/>
              </a:rPr>
              <a:t>R</a:t>
            </a:r>
            <a:r>
              <a:rPr lang="sk-SK" sz="2200" dirty="0">
                <a:latin typeface="Calibri" panose="020F0502020204030204" pitchFamily="34" charset="0"/>
              </a:rPr>
              <a:t> alebo </a:t>
            </a:r>
            <a:r>
              <a:rPr lang="sk-SK" sz="2200" dirty="0" smtClean="0">
                <a:latin typeface="Calibri" panose="020F0502020204030204" pitchFamily="34" charset="0"/>
              </a:rPr>
              <a:t>¬</a:t>
            </a:r>
            <a:r>
              <a:rPr lang="sk-SK" sz="2200" i="1" dirty="0" err="1" smtClean="0">
                <a:latin typeface="Calibri" panose="020F0502020204030204" pitchFamily="34" charset="0"/>
              </a:rPr>
              <a:t>xRy</a:t>
            </a:r>
            <a:endParaRPr lang="sk-SK" sz="2200" i="1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sk-SK" sz="2200" b="1" dirty="0" smtClean="0">
              <a:latin typeface="Calibri" panose="020F0502020204030204" pitchFamily="34" charset="0"/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5436096" y="3573016"/>
            <a:ext cx="1660528" cy="1015613"/>
            <a:chOff x="0" y="0"/>
            <a:chExt cx="1660551" cy="1016080"/>
          </a:xfrm>
        </p:grpSpPr>
        <p:sp>
          <p:nvSpPr>
            <p:cNvPr id="11" name="Ovál 10"/>
            <p:cNvSpPr/>
            <p:nvPr/>
          </p:nvSpPr>
          <p:spPr>
            <a:xfrm>
              <a:off x="241402" y="716889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k-SK"/>
            </a:p>
          </p:txBody>
        </p:sp>
        <p:sp>
          <p:nvSpPr>
            <p:cNvPr id="12" name="Ovál 11"/>
            <p:cNvSpPr/>
            <p:nvPr/>
          </p:nvSpPr>
          <p:spPr>
            <a:xfrm>
              <a:off x="1375258" y="248717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k-SK"/>
            </a:p>
          </p:txBody>
        </p:sp>
        <p:cxnSp>
          <p:nvCxnSpPr>
            <p:cNvPr id="13" name="Rovná spojovacia šípka 12"/>
            <p:cNvCxnSpPr/>
            <p:nvPr/>
          </p:nvCxnSpPr>
          <p:spPr>
            <a:xfrm flipV="1">
              <a:off x="285293" y="307238"/>
              <a:ext cx="1090665" cy="4425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ové pole 1"/>
            <p:cNvSpPr txBox="1"/>
            <p:nvPr/>
          </p:nvSpPr>
          <p:spPr>
            <a:xfrm>
              <a:off x="0" y="549370"/>
              <a:ext cx="285293" cy="46671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  <a:endParaRPr lang="sk-SK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ové pole 2"/>
            <p:cNvSpPr txBox="1"/>
            <p:nvPr/>
          </p:nvSpPr>
          <p:spPr>
            <a:xfrm>
              <a:off x="1375258" y="0"/>
              <a:ext cx="285293" cy="57058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20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y</a:t>
              </a:r>
              <a:endParaRPr lang="sk-SK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41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768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sk-SK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Podobne preskúmajte vlastnosti ďalších relácií na </a:t>
            </a:r>
            <a:r>
              <a:rPr lang="sk-SK" sz="2200" b="1" dirty="0">
                <a:latin typeface="Calibri" panose="020F0502020204030204" pitchFamily="34" charset="0"/>
                <a:cs typeface="Calibri" panose="020F0502020204030204" pitchFamily="34" charset="0"/>
              </a:rPr>
              <a:t>číslach: </a:t>
            </a:r>
            <a:endParaRPr lang="sk-SK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sk-SK" sz="2200" dirty="0">
                <a:latin typeface="Calibri" panose="020F0502020204030204" pitchFamily="34" charset="0"/>
                <a:cs typeface="Calibri" panose="020F0502020204030204" pitchFamily="34" charset="0"/>
              </a:rPr>
              <a:t>Dve celé čísla sú v relácii </a:t>
            </a:r>
            <a:r>
              <a:rPr lang="sk-SK" sz="2200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sk-SK" sz="2200" dirty="0">
                <a:latin typeface="Calibri" panose="020F0502020204030204" pitchFamily="34" charset="0"/>
                <a:cs typeface="Calibri" panose="020F0502020204030204" pitchFamily="34" charset="0"/>
              </a:rPr>
              <a:t>, ak ich rozdiel je </a:t>
            </a:r>
            <a:r>
              <a:rPr lang="sk-SK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párny.</a:t>
            </a:r>
            <a:endParaRPr lang="sk-SK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sk-SK" sz="2200" dirty="0">
                <a:latin typeface="Calibri" panose="020F0502020204030204" pitchFamily="34" charset="0"/>
                <a:cs typeface="Calibri" panose="020F0502020204030204" pitchFamily="34" charset="0"/>
              </a:rPr>
              <a:t>Dve celé čísla sú v relácii </a:t>
            </a:r>
            <a:r>
              <a:rPr lang="sk-SK" sz="2200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sk-SK" sz="2200" dirty="0">
                <a:latin typeface="Calibri" panose="020F0502020204030204" pitchFamily="34" charset="0"/>
                <a:cs typeface="Calibri" panose="020F0502020204030204" pitchFamily="34" charset="0"/>
              </a:rPr>
              <a:t>, ak ich rozdiel končí na 0 alebo na </a:t>
            </a:r>
            <a:r>
              <a:rPr lang="sk-SK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5.</a:t>
            </a:r>
            <a:endParaRPr lang="sk-SK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sk-SK" sz="2200" dirty="0">
                <a:latin typeface="Calibri" panose="020F0502020204030204" pitchFamily="34" charset="0"/>
                <a:cs typeface="Calibri" panose="020F0502020204030204" pitchFamily="34" charset="0"/>
              </a:rPr>
              <a:t>Dve celé čísla sú v relácii </a:t>
            </a:r>
            <a:r>
              <a:rPr lang="sk-SK" sz="2200" i="1" dirty="0" err="1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sk-SK" sz="2200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k-SK" sz="2200" dirty="0">
                <a:latin typeface="Calibri" panose="020F0502020204030204" pitchFamily="34" charset="0"/>
                <a:cs typeface="Calibri" panose="020F0502020204030204" pitchFamily="34" charset="0"/>
              </a:rPr>
              <a:t>, ak ich rozdiel je násobok </a:t>
            </a:r>
            <a:r>
              <a:rPr lang="sk-SK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sk-SK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k-SK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sk-SK" sz="2200" dirty="0">
                <a:latin typeface="Calibri" panose="020F0502020204030204" pitchFamily="34" charset="0"/>
                <a:cs typeface="Calibri" panose="020F0502020204030204" pitchFamily="34" charset="0"/>
              </a:rPr>
              <a:t>Dve prirodzené čísla sú v relácii </a:t>
            </a:r>
            <a:r>
              <a:rPr lang="sk-SK" sz="2200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sk-SK" sz="2200" dirty="0">
                <a:latin typeface="Calibri" panose="020F0502020204030204" pitchFamily="34" charset="0"/>
                <a:cs typeface="Calibri" panose="020F0502020204030204" pitchFamily="34" charset="0"/>
              </a:rPr>
              <a:t>, ak prvé delí </a:t>
            </a:r>
            <a:r>
              <a:rPr lang="sk-SK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druhé.</a:t>
            </a:r>
            <a:endParaRPr lang="sk-SK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sk-SK" sz="2200" dirty="0">
                <a:latin typeface="Calibri" panose="020F0502020204030204" pitchFamily="34" charset="0"/>
                <a:cs typeface="Calibri" panose="020F0502020204030204" pitchFamily="34" charset="0"/>
              </a:rPr>
              <a:t>Dve reálne čísla sú v relácii </a:t>
            </a:r>
            <a:r>
              <a:rPr lang="sk-SK" sz="2200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sk-SK" sz="2200" dirty="0">
                <a:latin typeface="Calibri" panose="020F0502020204030204" pitchFamily="34" charset="0"/>
                <a:cs typeface="Calibri" panose="020F0502020204030204" pitchFamily="34" charset="0"/>
              </a:rPr>
              <a:t>, ak ich rozdiel je celé </a:t>
            </a:r>
            <a:r>
              <a:rPr lang="sk-SK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číslo.</a:t>
            </a:r>
          </a:p>
          <a:p>
            <a:pPr marL="0" lvl="1" indent="0">
              <a:buNone/>
            </a:pPr>
            <a:r>
              <a:rPr lang="sk-SK" sz="2200" b="1" dirty="0">
                <a:latin typeface="Calibri" panose="020F0502020204030204" pitchFamily="34" charset="0"/>
                <a:cs typeface="Calibri" panose="020F0502020204030204" pitchFamily="34" charset="0"/>
              </a:rPr>
              <a:t>Preskúmajte vlastnosti nasledujúcich relácií </a:t>
            </a:r>
            <a:r>
              <a:rPr lang="sk-SK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 geometrii: </a:t>
            </a:r>
            <a:endParaRPr lang="sk-SK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sk-SK" sz="2200" dirty="0">
                <a:latin typeface="Calibri" panose="020F0502020204030204" pitchFamily="34" charset="0"/>
                <a:cs typeface="Calibri" panose="020F0502020204030204" pitchFamily="34" charset="0"/>
              </a:rPr>
              <a:t>Dve priamky sú v relácii </a:t>
            </a:r>
            <a:r>
              <a:rPr lang="sk-SK" sz="2200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sk-SK" sz="2200" dirty="0">
                <a:latin typeface="Calibri" panose="020F0502020204030204" pitchFamily="34" charset="0"/>
                <a:cs typeface="Calibri" panose="020F0502020204030204" pitchFamily="34" charset="0"/>
              </a:rPr>
              <a:t>, ak sa </a:t>
            </a:r>
            <a:r>
              <a:rPr lang="sk-SK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pretínajú.</a:t>
            </a:r>
            <a:endParaRPr lang="sk-SK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sk-SK" sz="2200" dirty="0">
                <a:latin typeface="Calibri" panose="020F0502020204030204" pitchFamily="34" charset="0"/>
                <a:cs typeface="Calibri" panose="020F0502020204030204" pitchFamily="34" charset="0"/>
              </a:rPr>
              <a:t>Dve priamky (v rovine, v priestore) sú v relácii </a:t>
            </a:r>
            <a:r>
              <a:rPr lang="sk-SK" sz="2200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sk-SK" sz="2200" dirty="0">
                <a:latin typeface="Calibri" panose="020F0502020204030204" pitchFamily="34" charset="0"/>
                <a:cs typeface="Calibri" panose="020F0502020204030204" pitchFamily="34" charset="0"/>
              </a:rPr>
              <a:t>, ak ich prienik je prázdna množina alebo jedna z týchto </a:t>
            </a:r>
            <a:r>
              <a:rPr lang="sk-SK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priamok.</a:t>
            </a:r>
            <a:endParaRPr lang="sk-SK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sk-SK" sz="2200" dirty="0">
                <a:latin typeface="Calibri" panose="020F0502020204030204" pitchFamily="34" charset="0"/>
                <a:cs typeface="Calibri" panose="020F0502020204030204" pitchFamily="34" charset="0"/>
              </a:rPr>
              <a:t>Dva trojuholníky sú v relácii </a:t>
            </a:r>
            <a:r>
              <a:rPr lang="sk-SK" sz="2200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sk-SK" sz="2200" dirty="0">
                <a:latin typeface="Calibri" panose="020F0502020204030204" pitchFamily="34" charset="0"/>
                <a:cs typeface="Calibri" panose="020F0502020204030204" pitchFamily="34" charset="0"/>
              </a:rPr>
              <a:t>, ak </a:t>
            </a:r>
            <a:r>
              <a:rPr lang="sk-SK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majú </a:t>
            </a:r>
            <a:r>
              <a:rPr lang="sk-SK" sz="2200" dirty="0">
                <a:latin typeface="Calibri" panose="020F0502020204030204" pitchFamily="34" charset="0"/>
                <a:cs typeface="Calibri" panose="020F0502020204030204" pitchFamily="34" charset="0"/>
              </a:rPr>
              <a:t>rovnaké </a:t>
            </a:r>
            <a:r>
              <a:rPr lang="sk-SK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uhly</a:t>
            </a:r>
            <a:r>
              <a:rPr lang="sk-SK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/>
            <a:r>
              <a:rPr lang="sk-SK" sz="2200" dirty="0">
                <a:latin typeface="Calibri" panose="020F0502020204030204" pitchFamily="34" charset="0"/>
                <a:cs typeface="Calibri" panose="020F0502020204030204" pitchFamily="34" charset="0"/>
              </a:rPr>
              <a:t>Dva trojuholníky sú v relácii </a:t>
            </a:r>
            <a:r>
              <a:rPr lang="sk-SK" sz="2200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sk-SK" sz="2200" dirty="0">
                <a:latin typeface="Calibri" panose="020F0502020204030204" pitchFamily="34" charset="0"/>
                <a:cs typeface="Calibri" panose="020F0502020204030204" pitchFamily="34" charset="0"/>
              </a:rPr>
              <a:t>, ak majú </a:t>
            </a:r>
            <a:r>
              <a:rPr lang="sk-SK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rovnaké strany</a:t>
            </a:r>
            <a:r>
              <a:rPr lang="sk-SK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sk-SK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2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endParaRPr lang="sk-SK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Vlastnosti relácií </a:t>
            </a:r>
            <a:r>
              <a:rPr lang="en-US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(r, s, t, a, </a:t>
            </a:r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ú, e, </a:t>
            </a:r>
            <a:r>
              <a:rPr lang="sk-SK" dirty="0" err="1" smtClean="0">
                <a:solidFill>
                  <a:schemeClr val="accent1"/>
                </a:solidFill>
                <a:latin typeface="Calibri" panose="020F0502020204030204" pitchFamily="34" charset="0"/>
              </a:rPr>
              <a:t>ču</a:t>
            </a:r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)</a:t>
            </a:r>
            <a:r>
              <a:rPr lang="en-US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77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  <a:latin typeface="Calibri" panose="020F0502020204030204" pitchFamily="34" charset="0"/>
              </a:rPr>
              <a:t>Hasse</a:t>
            </a:r>
            <a:r>
              <a:rPr lang="en-US" dirty="0" err="1" smtClean="0">
                <a:solidFill>
                  <a:schemeClr val="accent1"/>
                </a:solidFill>
                <a:latin typeface="Calibri" panose="020F0502020204030204" pitchFamily="34" charset="0"/>
              </a:rPr>
              <a:t>ho</a:t>
            </a:r>
            <a:r>
              <a:rPr lang="en-US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diagram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069160"/>
          </a:xfrm>
        </p:spPr>
        <p:txBody>
          <a:bodyPr>
            <a:normAutofit/>
          </a:bodyPr>
          <a:lstStyle/>
          <a:p>
            <a:pPr marL="0" indent="0" algn="just">
              <a:buSzPct val="150000"/>
              <a:buNone/>
            </a:pPr>
            <a:r>
              <a:rPr lang="en-US" sz="2200" dirty="0" err="1" smtClean="0">
                <a:latin typeface="Calibri" panose="020F0502020204030204" pitchFamily="34" charset="0"/>
              </a:rPr>
              <a:t>Mno</a:t>
            </a:r>
            <a:r>
              <a:rPr lang="sk-SK" sz="2200" dirty="0" err="1" smtClean="0">
                <a:latin typeface="Calibri" panose="020F0502020204030204" pitchFamily="34" charset="0"/>
              </a:rPr>
              <a:t>žina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sk-SK" sz="2200" b="1" i="1" dirty="0" smtClean="0">
                <a:latin typeface="Calibri" panose="020F0502020204030204" pitchFamily="34" charset="0"/>
              </a:rPr>
              <a:t>A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smtClean="0">
                <a:latin typeface="Calibri" panose="020F0502020204030204" pitchFamily="34" charset="0"/>
              </a:rPr>
              <a:t>=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smtClean="0">
                <a:latin typeface="Calibri" panose="020F0502020204030204" pitchFamily="34" charset="0"/>
              </a:rPr>
              <a:t>{</a:t>
            </a:r>
            <a:r>
              <a:rPr lang="sk-SK" sz="2000" dirty="0" smtClean="0"/>
              <a:t>2, 4, 9</a:t>
            </a:r>
            <a:r>
              <a:rPr lang="sk-SK" sz="2000" dirty="0"/>
              <a:t>, 6, 18, 12, 36, 27, 72, 60, </a:t>
            </a:r>
            <a:r>
              <a:rPr lang="sk-SK" sz="2000" dirty="0" smtClean="0"/>
              <a:t>48</a:t>
            </a:r>
            <a:r>
              <a:rPr lang="en-US" sz="2200" dirty="0" smtClean="0">
                <a:latin typeface="Calibri" panose="020F0502020204030204" pitchFamily="34" charset="0"/>
              </a:rPr>
              <a:t>}</a:t>
            </a:r>
            <a:r>
              <a:rPr lang="sk-SK" sz="2200" dirty="0" smtClean="0">
                <a:latin typeface="Calibri" panose="020F0502020204030204" pitchFamily="34" charset="0"/>
              </a:rPr>
              <a:t>. Nakreslite </a:t>
            </a:r>
            <a:r>
              <a:rPr lang="sk-SK" sz="2200" dirty="0" err="1" smtClean="0">
                <a:latin typeface="Calibri" panose="020F0502020204030204" pitchFamily="34" charset="0"/>
              </a:rPr>
              <a:t>Hasseho</a:t>
            </a:r>
            <a:r>
              <a:rPr lang="sk-SK" sz="2200" dirty="0" smtClean="0">
                <a:latin typeface="Calibri" panose="020F0502020204030204" pitchFamily="34" charset="0"/>
              </a:rPr>
              <a:t> diagram pre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rel</a:t>
            </a:r>
            <a:r>
              <a:rPr lang="sk-SK" sz="2200" dirty="0" err="1" smtClean="0">
                <a:latin typeface="Calibri" panose="020F0502020204030204" pitchFamily="34" charset="0"/>
              </a:rPr>
              <a:t>áciu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sk-SK" sz="2200" i="1" dirty="0" smtClean="0">
                <a:latin typeface="Calibri" panose="020F0502020204030204" pitchFamily="34" charset="0"/>
              </a:rPr>
              <a:t>a</a:t>
            </a:r>
            <a:r>
              <a:rPr lang="en-US" sz="2200" dirty="0" smtClean="0">
                <a:latin typeface="Calibri" panose="020F0502020204030204" pitchFamily="34" charset="0"/>
              </a:rPr>
              <a:t>|</a:t>
            </a:r>
            <a:r>
              <a:rPr lang="en-US" sz="2200" i="1" dirty="0" smtClean="0">
                <a:latin typeface="Calibri" panose="020F0502020204030204" pitchFamily="34" charset="0"/>
              </a:rPr>
              <a:t>b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</a:rPr>
              <a:t>(a delí b), kde </a:t>
            </a:r>
            <a:r>
              <a:rPr lang="sk-SK" sz="2200" i="1" dirty="0" err="1" smtClean="0">
                <a:latin typeface="Calibri" panose="020F0502020204030204" pitchFamily="34" charset="0"/>
              </a:rPr>
              <a:t>a</a:t>
            </a:r>
            <a:r>
              <a:rPr lang="sk-SK" sz="2200" dirty="0" err="1" smtClean="0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b="1" i="1" dirty="0" err="1" smtClean="0">
                <a:latin typeface="Calibri" panose="020F0502020204030204" pitchFamily="34" charset="0"/>
                <a:sym typeface="Symbol"/>
              </a:rPr>
              <a:t>A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, </a:t>
            </a:r>
            <a:r>
              <a:rPr lang="sk-SK" sz="2200" i="1" dirty="0" err="1" smtClean="0">
                <a:latin typeface="Calibri" panose="020F0502020204030204" pitchFamily="34" charset="0"/>
                <a:sym typeface="Symbol"/>
              </a:rPr>
              <a:t>b</a:t>
            </a:r>
            <a:r>
              <a:rPr lang="sk-SK" sz="2200" dirty="0" err="1" smtClean="0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b="1" i="1" dirty="0" err="1">
                <a:latin typeface="Calibri" panose="020F0502020204030204" pitchFamily="34" charset="0"/>
                <a:sym typeface="Symbol"/>
              </a:rPr>
              <a:t>A</a:t>
            </a:r>
            <a:endParaRPr lang="sk-SK" sz="2200" b="1" i="1" dirty="0" smtClean="0">
              <a:latin typeface="Calibri" panose="020F0502020204030204" pitchFamily="34" charset="0"/>
            </a:endParaRPr>
          </a:p>
          <a:p>
            <a:pPr marL="0" indent="0" algn="just">
              <a:buSzPct val="150000"/>
              <a:buNone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457200" indent="-457200" algn="just">
              <a:spcBef>
                <a:spcPts val="1800"/>
              </a:spcBef>
              <a:buSzPct val="100000"/>
              <a:buFont typeface="+mj-lt"/>
              <a:buAutoNum type="alphaLcParenR" startAt="2"/>
            </a:pPr>
            <a:endParaRPr lang="sk-SK" sz="3200" dirty="0">
              <a:latin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420888"/>
            <a:ext cx="23812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799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  <a:latin typeface="Calibri" panose="020F0502020204030204" pitchFamily="34" charset="0"/>
              </a:rPr>
              <a:t>Hasse</a:t>
            </a:r>
            <a:r>
              <a:rPr lang="en-US" dirty="0" err="1" smtClean="0">
                <a:solidFill>
                  <a:schemeClr val="accent1"/>
                </a:solidFill>
                <a:latin typeface="Calibri" panose="020F0502020204030204" pitchFamily="34" charset="0"/>
              </a:rPr>
              <a:t>ho</a:t>
            </a:r>
            <a:r>
              <a:rPr lang="en-US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diagram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069160"/>
          </a:xfrm>
        </p:spPr>
        <p:txBody>
          <a:bodyPr>
            <a:normAutofit lnSpcReduction="10000"/>
          </a:bodyPr>
          <a:lstStyle/>
          <a:p>
            <a:pPr marL="0" indent="0" algn="just">
              <a:buSzPct val="150000"/>
              <a:buNone/>
            </a:pPr>
            <a:r>
              <a:rPr lang="en-US" sz="2200" dirty="0" err="1" smtClean="0">
                <a:latin typeface="Calibri" panose="020F0502020204030204" pitchFamily="34" charset="0"/>
              </a:rPr>
              <a:t>Mno</a:t>
            </a:r>
            <a:r>
              <a:rPr lang="sk-SK" sz="2200" dirty="0" err="1" smtClean="0">
                <a:latin typeface="Calibri" panose="020F0502020204030204" pitchFamily="34" charset="0"/>
              </a:rPr>
              <a:t>žina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sk-SK" sz="2200" b="1" i="1" dirty="0" smtClean="0">
                <a:latin typeface="Calibri" panose="020F0502020204030204" pitchFamily="34" charset="0"/>
              </a:rPr>
              <a:t>A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smtClean="0">
                <a:latin typeface="Calibri" panose="020F0502020204030204" pitchFamily="34" charset="0"/>
              </a:rPr>
              <a:t>=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smtClean="0">
                <a:latin typeface="Calibri" panose="020F0502020204030204" pitchFamily="34" charset="0"/>
              </a:rPr>
              <a:t>{2, 3, 5, 6, 8, 10, 12, 15, 24}</a:t>
            </a:r>
            <a:r>
              <a:rPr lang="sk-SK" sz="2200" dirty="0" smtClean="0">
                <a:latin typeface="Calibri" panose="020F0502020204030204" pitchFamily="34" charset="0"/>
              </a:rPr>
              <a:t>. Nakreslite </a:t>
            </a:r>
            <a:r>
              <a:rPr lang="sk-SK" sz="2200" dirty="0" err="1" smtClean="0">
                <a:latin typeface="Calibri" panose="020F0502020204030204" pitchFamily="34" charset="0"/>
              </a:rPr>
              <a:t>Hasseho</a:t>
            </a:r>
            <a:r>
              <a:rPr lang="sk-SK" sz="2200" dirty="0" smtClean="0">
                <a:latin typeface="Calibri" panose="020F0502020204030204" pitchFamily="34" charset="0"/>
              </a:rPr>
              <a:t> diagram pre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en-US" sz="2200" dirty="0" err="1" smtClean="0">
                <a:latin typeface="Calibri" panose="020F0502020204030204" pitchFamily="34" charset="0"/>
              </a:rPr>
              <a:t>rel</a:t>
            </a:r>
            <a:r>
              <a:rPr lang="sk-SK" sz="2200" dirty="0" err="1" smtClean="0">
                <a:latin typeface="Calibri" panose="020F0502020204030204" pitchFamily="34" charset="0"/>
              </a:rPr>
              <a:t>áciu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sk-SK" sz="2200" i="1" dirty="0" smtClean="0">
                <a:latin typeface="Calibri" panose="020F0502020204030204" pitchFamily="34" charset="0"/>
              </a:rPr>
              <a:t>a</a:t>
            </a:r>
            <a:r>
              <a:rPr lang="en-US" sz="2200" dirty="0" smtClean="0">
                <a:latin typeface="Calibri" panose="020F0502020204030204" pitchFamily="34" charset="0"/>
              </a:rPr>
              <a:t>|</a:t>
            </a:r>
            <a:r>
              <a:rPr lang="en-US" sz="2200" i="1" dirty="0" smtClean="0">
                <a:latin typeface="Calibri" panose="020F0502020204030204" pitchFamily="34" charset="0"/>
              </a:rPr>
              <a:t>b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</a:rPr>
              <a:t>(a delí b), kde </a:t>
            </a:r>
            <a:r>
              <a:rPr lang="sk-SK" sz="2200" i="1" dirty="0" smtClean="0">
                <a:latin typeface="Calibri" panose="020F0502020204030204" pitchFamily="34" charset="0"/>
              </a:rPr>
              <a:t>a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b="1" i="1" dirty="0" smtClean="0">
                <a:latin typeface="Calibri" panose="020F0502020204030204" pitchFamily="34" charset="0"/>
                <a:sym typeface="Symbol"/>
              </a:rPr>
              <a:t>A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, </a:t>
            </a:r>
            <a:r>
              <a:rPr lang="sk-SK" sz="2200" i="1" dirty="0" err="1" smtClean="0">
                <a:latin typeface="Calibri" panose="020F0502020204030204" pitchFamily="34" charset="0"/>
                <a:sym typeface="Symbol"/>
              </a:rPr>
              <a:t>b</a:t>
            </a:r>
            <a:r>
              <a:rPr lang="sk-SK" sz="2200" dirty="0" err="1" smtClean="0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b="1" i="1" dirty="0" err="1" smtClean="0">
                <a:latin typeface="Calibri" panose="020F0502020204030204" pitchFamily="34" charset="0"/>
                <a:sym typeface="Symbol"/>
              </a:rPr>
              <a:t>A</a:t>
            </a:r>
            <a:endParaRPr lang="sk-SK" sz="2200" b="1" i="1" dirty="0" smtClean="0">
              <a:latin typeface="Calibri" panose="020F0502020204030204" pitchFamily="34" charset="0"/>
              <a:sym typeface="Symbol"/>
            </a:endParaRPr>
          </a:p>
          <a:p>
            <a:pPr marL="0" indent="0" algn="just">
              <a:buSzPct val="150000"/>
              <a:buNone/>
            </a:pPr>
            <a:endParaRPr lang="sk-SK" sz="2200" b="1" i="1" dirty="0">
              <a:latin typeface="Calibri" panose="020F0502020204030204" pitchFamily="34" charset="0"/>
              <a:sym typeface="Symbol"/>
            </a:endParaRPr>
          </a:p>
          <a:p>
            <a:pPr marL="0" indent="0" algn="just">
              <a:buSzPct val="150000"/>
              <a:buNone/>
            </a:pPr>
            <a:endParaRPr lang="sk-SK" sz="2200" b="1" i="1" dirty="0" smtClean="0">
              <a:latin typeface="Calibri" panose="020F0502020204030204" pitchFamily="34" charset="0"/>
              <a:sym typeface="Symbol"/>
            </a:endParaRPr>
          </a:p>
          <a:p>
            <a:pPr marL="0" indent="0" algn="just">
              <a:buSzPct val="150000"/>
              <a:buNone/>
            </a:pPr>
            <a:endParaRPr lang="sk-SK" sz="2200" b="1" i="1" dirty="0">
              <a:latin typeface="Calibri" panose="020F0502020204030204" pitchFamily="34" charset="0"/>
              <a:sym typeface="Symbol"/>
            </a:endParaRPr>
          </a:p>
          <a:p>
            <a:pPr marL="0" indent="0" algn="just">
              <a:buSzPct val="150000"/>
              <a:buNone/>
            </a:pPr>
            <a:endParaRPr lang="sk-SK" sz="2200" b="1" i="1" dirty="0" smtClean="0">
              <a:latin typeface="Calibri" panose="020F0502020204030204" pitchFamily="34" charset="0"/>
              <a:sym typeface="Symbol"/>
            </a:endParaRPr>
          </a:p>
          <a:p>
            <a:pPr marL="0" indent="0" algn="just">
              <a:buSzPct val="150000"/>
              <a:buNone/>
            </a:pPr>
            <a:endParaRPr lang="sk-SK" sz="2200" b="1" i="1" dirty="0">
              <a:latin typeface="Calibri" panose="020F0502020204030204" pitchFamily="34" charset="0"/>
              <a:sym typeface="Symbol"/>
            </a:endParaRPr>
          </a:p>
          <a:p>
            <a:pPr marL="0" indent="0" algn="just">
              <a:buSzPct val="150000"/>
              <a:buNone/>
            </a:pPr>
            <a:endParaRPr lang="sk-SK" sz="2200" b="1" i="1" dirty="0" smtClean="0">
              <a:latin typeface="Calibri" panose="020F0502020204030204" pitchFamily="34" charset="0"/>
              <a:sym typeface="Symbol"/>
            </a:endParaRPr>
          </a:p>
          <a:p>
            <a:pPr marL="0" indent="0" algn="just">
              <a:buSzPct val="150000"/>
              <a:buNone/>
            </a:pPr>
            <a:endParaRPr lang="sk-SK" sz="2200" b="1" i="1" dirty="0">
              <a:latin typeface="Calibri" panose="020F0502020204030204" pitchFamily="34" charset="0"/>
              <a:sym typeface="Symbol"/>
            </a:endParaRPr>
          </a:p>
          <a:p>
            <a:pPr marL="0" indent="0" algn="just">
              <a:buSzPct val="150000"/>
              <a:buNone/>
            </a:pPr>
            <a:endParaRPr lang="sk-SK" sz="2200" b="1" i="1" dirty="0" smtClean="0">
              <a:latin typeface="Calibri" panose="020F0502020204030204" pitchFamily="34" charset="0"/>
              <a:sym typeface="Symbol"/>
            </a:endParaRPr>
          </a:p>
          <a:p>
            <a:pPr marL="0" indent="0" algn="just">
              <a:buSzPct val="150000"/>
              <a:buNone/>
            </a:pPr>
            <a:endParaRPr lang="sk-SK" sz="2200" b="1" i="1" dirty="0">
              <a:latin typeface="Calibri" panose="020F0502020204030204" pitchFamily="34" charset="0"/>
              <a:sym typeface="Symbol"/>
            </a:endParaRPr>
          </a:p>
          <a:p>
            <a:pPr marL="0" indent="0" algn="just">
              <a:buSzPct val="150000"/>
              <a:buNone/>
            </a:pPr>
            <a:endParaRPr lang="sk-SK" sz="2200" b="1" i="1" dirty="0">
              <a:latin typeface="Calibri" panose="020F0502020204030204" pitchFamily="34" charset="0"/>
              <a:sym typeface="Symbol"/>
            </a:endParaRPr>
          </a:p>
          <a:p>
            <a:pPr marL="0" indent="0" algn="just">
              <a:buSzPct val="150000"/>
              <a:buNone/>
            </a:pPr>
            <a:r>
              <a:rPr lang="sk-SK" sz="2200" dirty="0" smtClean="0">
                <a:latin typeface="Calibri" panose="020F0502020204030204" pitchFamily="34" charset="0"/>
                <a:sym typeface="Symbol"/>
              </a:rPr>
              <a:t>Pri </a:t>
            </a:r>
            <a:r>
              <a:rPr lang="sk-SK" sz="2200" dirty="0" err="1" smtClean="0">
                <a:latin typeface="Calibri" panose="020F0502020204030204" pitchFamily="34" charset="0"/>
                <a:sym typeface="Symbol"/>
              </a:rPr>
              <a:t>Hasseho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 diagrame nezakresľujeme šípky, pretože ho zakresľujeme zdola nahor (šípky by vždy smerovali smerom dohora)</a:t>
            </a:r>
            <a:endParaRPr lang="sk-SK" sz="3200" dirty="0">
              <a:latin typeface="Calibri" panose="020F0502020204030204" pitchFamily="34" charset="0"/>
            </a:endParaRPr>
          </a:p>
        </p:txBody>
      </p:sp>
      <p:grpSp>
        <p:nvGrpSpPr>
          <p:cNvPr id="30" name="Skupina 29"/>
          <p:cNvGrpSpPr/>
          <p:nvPr/>
        </p:nvGrpSpPr>
        <p:grpSpPr>
          <a:xfrm>
            <a:off x="2659562" y="2738033"/>
            <a:ext cx="3888432" cy="3153726"/>
            <a:chOff x="4139952" y="3140968"/>
            <a:chExt cx="3888432" cy="3153726"/>
          </a:xfrm>
        </p:grpSpPr>
        <p:sp>
          <p:nvSpPr>
            <p:cNvPr id="4" name="BlokTextu 3"/>
            <p:cNvSpPr txBox="1"/>
            <p:nvPr/>
          </p:nvSpPr>
          <p:spPr>
            <a:xfrm>
              <a:off x="4868416" y="314096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24</a:t>
              </a:r>
              <a:endParaRPr lang="sk-SK" dirty="0"/>
            </a:p>
          </p:txBody>
        </p:sp>
        <p:sp>
          <p:nvSpPr>
            <p:cNvPr id="6" name="BlokTextu 5"/>
            <p:cNvSpPr txBox="1"/>
            <p:nvPr/>
          </p:nvSpPr>
          <p:spPr>
            <a:xfrm>
              <a:off x="5372472" y="4057881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12</a:t>
              </a:r>
              <a:endParaRPr lang="sk-SK" dirty="0"/>
            </a:p>
          </p:txBody>
        </p:sp>
        <p:sp>
          <p:nvSpPr>
            <p:cNvPr id="7" name="BlokTextu 6"/>
            <p:cNvSpPr txBox="1"/>
            <p:nvPr/>
          </p:nvSpPr>
          <p:spPr>
            <a:xfrm>
              <a:off x="7524328" y="4943305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15</a:t>
              </a:r>
              <a:endParaRPr lang="sk-SK" dirty="0"/>
            </a:p>
          </p:txBody>
        </p:sp>
        <p:sp>
          <p:nvSpPr>
            <p:cNvPr id="8" name="BlokTextu 7"/>
            <p:cNvSpPr txBox="1"/>
            <p:nvPr/>
          </p:nvSpPr>
          <p:spPr>
            <a:xfrm>
              <a:off x="6372200" y="494116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10</a:t>
              </a:r>
              <a:endParaRPr lang="sk-SK" dirty="0"/>
            </a:p>
          </p:txBody>
        </p:sp>
        <p:sp>
          <p:nvSpPr>
            <p:cNvPr id="9" name="BlokTextu 8"/>
            <p:cNvSpPr txBox="1"/>
            <p:nvPr/>
          </p:nvSpPr>
          <p:spPr>
            <a:xfrm>
              <a:off x="5298463" y="497268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6</a:t>
              </a:r>
              <a:endParaRPr lang="sk-SK" dirty="0"/>
            </a:p>
          </p:txBody>
        </p:sp>
        <p:sp>
          <p:nvSpPr>
            <p:cNvPr id="10" name="BlokTextu 9"/>
            <p:cNvSpPr txBox="1"/>
            <p:nvPr/>
          </p:nvSpPr>
          <p:spPr>
            <a:xfrm>
              <a:off x="4139952" y="494116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8</a:t>
              </a:r>
              <a:endParaRPr lang="sk-SK" dirty="0"/>
            </a:p>
          </p:txBody>
        </p:sp>
        <p:sp>
          <p:nvSpPr>
            <p:cNvPr id="11" name="BlokTextu 10"/>
            <p:cNvSpPr txBox="1"/>
            <p:nvPr/>
          </p:nvSpPr>
          <p:spPr>
            <a:xfrm>
              <a:off x="7164288" y="5920155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5</a:t>
              </a:r>
              <a:endParaRPr lang="sk-SK" dirty="0"/>
            </a:p>
          </p:txBody>
        </p:sp>
        <p:sp>
          <p:nvSpPr>
            <p:cNvPr id="12" name="BlokTextu 11"/>
            <p:cNvSpPr txBox="1"/>
            <p:nvPr/>
          </p:nvSpPr>
          <p:spPr>
            <a:xfrm>
              <a:off x="6011208" y="591690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 3</a:t>
              </a:r>
              <a:endParaRPr lang="sk-SK" dirty="0"/>
            </a:p>
          </p:txBody>
        </p:sp>
        <p:sp>
          <p:nvSpPr>
            <p:cNvPr id="13" name="BlokTextu 12"/>
            <p:cNvSpPr txBox="1"/>
            <p:nvPr/>
          </p:nvSpPr>
          <p:spPr>
            <a:xfrm>
              <a:off x="4868416" y="592536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2</a:t>
              </a:r>
              <a:endParaRPr lang="sk-SK" dirty="0"/>
            </a:p>
          </p:txBody>
        </p:sp>
        <p:cxnSp>
          <p:nvCxnSpPr>
            <p:cNvPr id="14" name="Rovná spojovacia šípka 13"/>
            <p:cNvCxnSpPr>
              <a:stCxn id="13" idx="0"/>
              <a:endCxn id="10" idx="2"/>
            </p:cNvCxnSpPr>
            <p:nvPr/>
          </p:nvCxnSpPr>
          <p:spPr>
            <a:xfrm flipH="1" flipV="1">
              <a:off x="4391980" y="5310500"/>
              <a:ext cx="728464" cy="61486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ovacia šípka 15"/>
            <p:cNvCxnSpPr>
              <a:stCxn id="13" idx="0"/>
            </p:cNvCxnSpPr>
            <p:nvPr/>
          </p:nvCxnSpPr>
          <p:spPr>
            <a:xfrm flipV="1">
              <a:off x="5120444" y="5310500"/>
              <a:ext cx="252028" cy="61486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ovacia šípka 17"/>
            <p:cNvCxnSpPr>
              <a:stCxn id="13" idx="0"/>
            </p:cNvCxnSpPr>
            <p:nvPr/>
          </p:nvCxnSpPr>
          <p:spPr>
            <a:xfrm flipV="1">
              <a:off x="5120444" y="5310500"/>
              <a:ext cx="1251756" cy="61486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ovacia šípka 18"/>
            <p:cNvCxnSpPr>
              <a:stCxn id="12" idx="0"/>
              <a:endCxn id="9" idx="2"/>
            </p:cNvCxnSpPr>
            <p:nvPr/>
          </p:nvCxnSpPr>
          <p:spPr>
            <a:xfrm flipH="1" flipV="1">
              <a:off x="5550491" y="5342016"/>
              <a:ext cx="712745" cy="57489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ovná spojovacia šípka 21"/>
            <p:cNvCxnSpPr>
              <a:stCxn id="12" idx="0"/>
            </p:cNvCxnSpPr>
            <p:nvPr/>
          </p:nvCxnSpPr>
          <p:spPr>
            <a:xfrm flipV="1">
              <a:off x="6263236" y="5293592"/>
              <a:ext cx="1228362" cy="62331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ovná spojovacia šípka 22"/>
            <p:cNvCxnSpPr>
              <a:stCxn id="11" idx="0"/>
            </p:cNvCxnSpPr>
            <p:nvPr/>
          </p:nvCxnSpPr>
          <p:spPr>
            <a:xfrm flipV="1">
              <a:off x="7416316" y="5302046"/>
              <a:ext cx="252028" cy="61810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ovná spojovacia šípka 24"/>
            <p:cNvCxnSpPr>
              <a:stCxn id="10" idx="0"/>
            </p:cNvCxnSpPr>
            <p:nvPr/>
          </p:nvCxnSpPr>
          <p:spPr>
            <a:xfrm flipV="1">
              <a:off x="4391980" y="3510300"/>
              <a:ext cx="612068" cy="143086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ovná spojovacia šípka 26"/>
            <p:cNvCxnSpPr>
              <a:endCxn id="4" idx="2"/>
            </p:cNvCxnSpPr>
            <p:nvPr/>
          </p:nvCxnSpPr>
          <p:spPr>
            <a:xfrm flipH="1" flipV="1">
              <a:off x="5120444" y="3510300"/>
              <a:ext cx="450050" cy="54758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ovná spojovacia šípka 27"/>
            <p:cNvCxnSpPr>
              <a:stCxn id="9" idx="0"/>
              <a:endCxn id="6" idx="2"/>
            </p:cNvCxnSpPr>
            <p:nvPr/>
          </p:nvCxnSpPr>
          <p:spPr>
            <a:xfrm flipV="1">
              <a:off x="5550491" y="4427213"/>
              <a:ext cx="74009" cy="54547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Rovná spojovacia šípka 39"/>
          <p:cNvCxnSpPr/>
          <p:nvPr/>
        </p:nvCxnSpPr>
        <p:spPr>
          <a:xfrm flipH="1" flipV="1">
            <a:off x="5292080" y="4890657"/>
            <a:ext cx="499830" cy="6665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8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Funkcie, zobrazenia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069160"/>
          </a:xfrm>
        </p:spPr>
        <p:txBody>
          <a:bodyPr>
            <a:normAutofit/>
          </a:bodyPr>
          <a:lstStyle/>
          <a:p>
            <a:pPr marL="0" indent="0" algn="just">
              <a:buSzPct val="150000"/>
              <a:buNone/>
            </a:pPr>
            <a:r>
              <a:rPr lang="sk-SK" sz="2200" dirty="0" smtClean="0">
                <a:latin typeface="Calibri" panose="020F0502020204030204" pitchFamily="34" charset="0"/>
              </a:rPr>
              <a:t>Funkcia (zobrazenie) </a:t>
            </a:r>
            <a:r>
              <a:rPr lang="sk-SK" sz="2200" i="1" dirty="0" smtClean="0">
                <a:latin typeface="Calibri" panose="020F0502020204030204" pitchFamily="34" charset="0"/>
              </a:rPr>
              <a:t>f: </a:t>
            </a:r>
            <a:r>
              <a:rPr lang="sk-SK" sz="2200" b="1" i="1" dirty="0" smtClean="0">
                <a:latin typeface="Calibri" panose="020F0502020204030204" pitchFamily="34" charset="0"/>
              </a:rPr>
              <a:t>R</a:t>
            </a:r>
            <a:r>
              <a:rPr lang="sk-SK" sz="2000" dirty="0">
                <a:sym typeface="Symbol"/>
              </a:rPr>
              <a:t>  </a:t>
            </a:r>
            <a:r>
              <a:rPr lang="sk-SK" sz="2200" b="1" i="1" dirty="0" smtClean="0">
                <a:latin typeface="Calibri" panose="020F0502020204030204" pitchFamily="34" charset="0"/>
              </a:rPr>
              <a:t>R</a:t>
            </a:r>
            <a:r>
              <a:rPr lang="sk-SK" sz="2200" dirty="0" smtClean="0">
                <a:latin typeface="Calibri" panose="020F0502020204030204" pitchFamily="34" charset="0"/>
              </a:rPr>
              <a:t> je zadaná ako </a:t>
            </a:r>
            <a:r>
              <a:rPr lang="sk-SK" sz="2200" b="1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f</a:t>
            </a:r>
            <a:r>
              <a:rPr lang="sk-SK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(</a:t>
            </a:r>
            <a:r>
              <a:rPr lang="sk-SK" sz="2200" b="1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x</a:t>
            </a:r>
            <a:r>
              <a:rPr lang="sk-SK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) = 5</a:t>
            </a:r>
            <a:r>
              <a:rPr lang="sk-SK" sz="2200" b="1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x</a:t>
            </a:r>
            <a:r>
              <a:rPr lang="sk-SK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 – 6</a:t>
            </a:r>
            <a:r>
              <a:rPr lang="sk-SK" sz="2200" dirty="0" smtClean="0">
                <a:latin typeface="Calibri" panose="020F0502020204030204" pitchFamily="34" charset="0"/>
              </a:rPr>
              <a:t>. </a:t>
            </a:r>
          </a:p>
          <a:p>
            <a:pPr marL="0" indent="0" algn="just">
              <a:buSzPct val="150000"/>
              <a:buNone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365125" indent="-365125" algn="just">
              <a:buSzPct val="100000"/>
              <a:buFont typeface="+mj-lt"/>
              <a:buAutoNum type="alphaLcParenR"/>
            </a:pPr>
            <a:r>
              <a:rPr lang="sk-SK" sz="2200" dirty="0" smtClean="0">
                <a:latin typeface="Calibri" panose="020F0502020204030204" pitchFamily="34" charset="0"/>
              </a:rPr>
              <a:t>Určte jej:</a:t>
            </a:r>
          </a:p>
          <a:p>
            <a:pPr marL="808038" indent="-442913" algn="just">
              <a:buSzPct val="150000"/>
            </a:pPr>
            <a:r>
              <a:rPr lang="sk-SK" sz="2200" dirty="0" smtClean="0">
                <a:latin typeface="Calibri" panose="020F0502020204030204" pitchFamily="34" charset="0"/>
              </a:rPr>
              <a:t>definičný obor</a:t>
            </a:r>
          </a:p>
          <a:p>
            <a:pPr marL="808038" indent="-442913" algn="just">
              <a:buSzPct val="150000"/>
            </a:pPr>
            <a:r>
              <a:rPr lang="sk-SK" sz="2200" dirty="0" smtClean="0">
                <a:latin typeface="Calibri" panose="020F0502020204030204" pitchFamily="34" charset="0"/>
              </a:rPr>
              <a:t>obor hodnôt</a:t>
            </a:r>
          </a:p>
          <a:p>
            <a:pPr marL="457200" indent="-457200" algn="just">
              <a:spcBef>
                <a:spcPts val="1800"/>
              </a:spcBef>
              <a:buSzPct val="100000"/>
              <a:buFont typeface="+mj-lt"/>
              <a:buAutoNum type="alphaLcParenR" startAt="2"/>
            </a:pPr>
            <a:r>
              <a:rPr lang="sk-SK" sz="2200" dirty="0" smtClean="0">
                <a:latin typeface="Calibri" panose="020F0502020204030204" pitchFamily="34" charset="0"/>
              </a:rPr>
              <a:t>Určte, či je táto funkcia:</a:t>
            </a:r>
          </a:p>
          <a:p>
            <a:pPr marL="808038" indent="-442913" algn="just">
              <a:buClr>
                <a:srgbClr val="F07F09"/>
              </a:buClr>
              <a:buSzPct val="150000"/>
            </a:pP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injekcia (prosté zobrazenie)</a:t>
            </a:r>
          </a:p>
          <a:p>
            <a:pPr marL="808038" lvl="0" indent="-442913" algn="just">
              <a:buClr>
                <a:srgbClr val="F07F09"/>
              </a:buClr>
              <a:buSzPct val="150000"/>
            </a:pPr>
            <a:r>
              <a:rPr lang="sk-SK" sz="22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surjekcia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(zobrazenie na)</a:t>
            </a:r>
          </a:p>
          <a:p>
            <a:pPr marL="808038" lvl="0" indent="-442913" algn="just">
              <a:buClr>
                <a:srgbClr val="F07F09"/>
              </a:buClr>
              <a:buSzPct val="150000"/>
            </a:pPr>
            <a:r>
              <a:rPr lang="sk-SK" sz="22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bijekcia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(jedno-jednoznačné, vzájomne jednoznačné zobrazenie)</a:t>
            </a:r>
          </a:p>
          <a:p>
            <a:pPr marL="457200" indent="-457200" algn="just">
              <a:spcBef>
                <a:spcPts val="1800"/>
              </a:spcBef>
              <a:buSzPct val="100000"/>
              <a:buFont typeface="+mj-lt"/>
              <a:buAutoNum type="alphaLcParenR" startAt="2"/>
            </a:pPr>
            <a:endParaRPr lang="sk-SK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16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Funkcie, zobrazenia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069160"/>
          </a:xfrm>
        </p:spPr>
        <p:txBody>
          <a:bodyPr>
            <a:normAutofit/>
          </a:bodyPr>
          <a:lstStyle/>
          <a:p>
            <a:pPr marL="0" indent="0" algn="just">
              <a:buSzPct val="150000"/>
              <a:buNone/>
            </a:pPr>
            <a:r>
              <a:rPr lang="sk-SK" sz="2200" dirty="0" smtClean="0">
                <a:latin typeface="Calibri" panose="020F0502020204030204" pitchFamily="34" charset="0"/>
              </a:rPr>
              <a:t>Funkcia (zobrazenie) </a:t>
            </a:r>
            <a:r>
              <a:rPr lang="sk-SK" sz="2200" i="1" dirty="0" smtClean="0">
                <a:latin typeface="Calibri" panose="020F0502020204030204" pitchFamily="34" charset="0"/>
              </a:rPr>
              <a:t>f: </a:t>
            </a:r>
            <a:r>
              <a:rPr lang="sk-SK" sz="2200" b="1" i="1" dirty="0" smtClean="0">
                <a:latin typeface="Calibri" panose="020F0502020204030204" pitchFamily="34" charset="0"/>
              </a:rPr>
              <a:t>R</a:t>
            </a:r>
            <a:r>
              <a:rPr lang="en-US" sz="2200" b="1" i="1" dirty="0" smtClean="0">
                <a:latin typeface="Calibri" panose="020F0502020204030204" pitchFamily="34" charset="0"/>
              </a:rPr>
              <a:t> </a:t>
            </a:r>
            <a:r>
              <a:rPr lang="sk-SK" sz="2000" dirty="0" smtClean="0">
                <a:sym typeface="Symbol"/>
              </a:rPr>
              <a:t></a:t>
            </a:r>
            <a:r>
              <a:rPr lang="en-US" sz="2000" dirty="0" smtClean="0">
                <a:sym typeface="Symbol"/>
              </a:rPr>
              <a:t> </a:t>
            </a:r>
            <a:r>
              <a:rPr lang="sk-SK" sz="2200" b="1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R</a:t>
            </a:r>
            <a:r>
              <a:rPr lang="sk-SK" sz="2200" dirty="0" smtClean="0">
                <a:latin typeface="Calibri" panose="020F0502020204030204" pitchFamily="34" charset="0"/>
              </a:rPr>
              <a:t> je zadaná ako </a:t>
            </a:r>
            <a:r>
              <a:rPr lang="sk-SK" sz="2200" b="1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f</a:t>
            </a:r>
            <a:r>
              <a:rPr lang="sk-SK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(</a:t>
            </a:r>
            <a:r>
              <a:rPr lang="sk-SK" sz="2200" b="1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x</a:t>
            </a:r>
            <a:r>
              <a:rPr lang="sk-SK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) = </a:t>
            </a:r>
            <a:r>
              <a:rPr lang="en-US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3</a:t>
            </a:r>
            <a:r>
              <a:rPr lang="sk-SK" sz="2200" b="1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x</a:t>
            </a:r>
            <a:r>
              <a:rPr lang="sk-SK" sz="2200" b="1" baseline="30000" dirty="0" smtClean="0">
                <a:solidFill>
                  <a:srgbClr val="D05002"/>
                </a:solidFill>
                <a:latin typeface="Calibri" panose="020F0502020204030204" pitchFamily="34" charset="0"/>
              </a:rPr>
              <a:t>2</a:t>
            </a:r>
            <a:r>
              <a:rPr lang="sk-SK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 </a:t>
            </a:r>
            <a:r>
              <a:rPr lang="en-US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+</a:t>
            </a:r>
            <a:r>
              <a:rPr lang="sk-SK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 6</a:t>
            </a:r>
            <a:r>
              <a:rPr lang="sk-SK" sz="2200" dirty="0" smtClean="0">
                <a:latin typeface="Calibri" panose="020F0502020204030204" pitchFamily="34" charset="0"/>
              </a:rPr>
              <a:t>. </a:t>
            </a:r>
          </a:p>
          <a:p>
            <a:pPr marL="0" indent="0" algn="just">
              <a:buSzPct val="150000"/>
              <a:buNone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365125" indent="-365125" algn="just">
              <a:buSzPct val="100000"/>
              <a:buFont typeface="+mj-lt"/>
              <a:buAutoNum type="alphaLcParenR"/>
            </a:pPr>
            <a:r>
              <a:rPr lang="sk-SK" sz="2200" dirty="0" smtClean="0">
                <a:latin typeface="Calibri" panose="020F0502020204030204" pitchFamily="34" charset="0"/>
              </a:rPr>
              <a:t>Určte jej:</a:t>
            </a:r>
          </a:p>
          <a:p>
            <a:pPr marL="808038" indent="-442913" algn="just">
              <a:buSzPct val="150000"/>
            </a:pPr>
            <a:r>
              <a:rPr lang="sk-SK" sz="2200" dirty="0" smtClean="0">
                <a:latin typeface="Calibri" panose="020F0502020204030204" pitchFamily="34" charset="0"/>
              </a:rPr>
              <a:t>definičný obor</a:t>
            </a:r>
          </a:p>
          <a:p>
            <a:pPr marL="808038" indent="-442913" algn="just">
              <a:buSzPct val="150000"/>
            </a:pPr>
            <a:r>
              <a:rPr lang="sk-SK" sz="2200" dirty="0" smtClean="0">
                <a:latin typeface="Calibri" panose="020F0502020204030204" pitchFamily="34" charset="0"/>
              </a:rPr>
              <a:t>obor hodnôt</a:t>
            </a:r>
          </a:p>
          <a:p>
            <a:pPr marL="457200" indent="-457200" algn="just">
              <a:spcBef>
                <a:spcPts val="1800"/>
              </a:spcBef>
              <a:buSzPct val="100000"/>
              <a:buFont typeface="+mj-lt"/>
              <a:buAutoNum type="alphaLcParenR" startAt="2"/>
            </a:pPr>
            <a:r>
              <a:rPr lang="sk-SK" sz="2200" dirty="0" smtClean="0">
                <a:latin typeface="Calibri" panose="020F0502020204030204" pitchFamily="34" charset="0"/>
              </a:rPr>
              <a:t>Určte, či je táto funkcia:</a:t>
            </a:r>
          </a:p>
          <a:p>
            <a:pPr marL="808038" indent="-442913" algn="just">
              <a:buClr>
                <a:srgbClr val="F07F09"/>
              </a:buClr>
              <a:buSzPct val="150000"/>
            </a:pP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injekcia (prosté zobrazenie)</a:t>
            </a:r>
          </a:p>
          <a:p>
            <a:pPr marL="808038" lvl="0" indent="-442913" algn="just">
              <a:buClr>
                <a:srgbClr val="F07F09"/>
              </a:buClr>
              <a:buSzPct val="150000"/>
            </a:pPr>
            <a:r>
              <a:rPr lang="sk-SK" sz="22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surjekcia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(zobrazenie na)</a:t>
            </a:r>
          </a:p>
          <a:p>
            <a:pPr marL="808038" lvl="0" indent="-442913" algn="just">
              <a:buClr>
                <a:srgbClr val="F07F09"/>
              </a:buClr>
              <a:buSzPct val="150000"/>
            </a:pPr>
            <a:r>
              <a:rPr lang="sk-SK" sz="22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bijekcia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(jedno-jednoznačné, vzájomne jednoznačné zobrazenie)</a:t>
            </a:r>
          </a:p>
          <a:p>
            <a:pPr marL="457200" indent="-457200" algn="just">
              <a:spcBef>
                <a:spcPts val="1800"/>
              </a:spcBef>
              <a:buSzPct val="100000"/>
              <a:buFont typeface="+mj-lt"/>
              <a:buAutoNum type="alphaLcParenR" startAt="2"/>
            </a:pPr>
            <a:endParaRPr lang="sk-SK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90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Funkcie, zobrazenia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069160"/>
          </a:xfrm>
        </p:spPr>
        <p:txBody>
          <a:bodyPr>
            <a:normAutofit/>
          </a:bodyPr>
          <a:lstStyle/>
          <a:p>
            <a:pPr marL="0" indent="0" algn="just">
              <a:buSzPct val="150000"/>
              <a:buNone/>
            </a:pPr>
            <a:r>
              <a:rPr lang="sk-SK" sz="2200" dirty="0" smtClean="0">
                <a:latin typeface="Calibri" panose="020F0502020204030204" pitchFamily="34" charset="0"/>
              </a:rPr>
              <a:t>Funkcia (zobrazenie) </a:t>
            </a:r>
            <a:r>
              <a:rPr lang="sk-SK" sz="2200" i="1" dirty="0" smtClean="0">
                <a:latin typeface="Calibri" panose="020F0502020204030204" pitchFamily="34" charset="0"/>
              </a:rPr>
              <a:t>f: </a:t>
            </a:r>
            <a:r>
              <a:rPr lang="sk-SK" sz="2200" b="1" i="1" dirty="0" smtClean="0">
                <a:latin typeface="Calibri" panose="020F0502020204030204" pitchFamily="34" charset="0"/>
              </a:rPr>
              <a:t>R</a:t>
            </a:r>
            <a:r>
              <a:rPr lang="en-US" sz="2200" b="1" i="1" dirty="0" smtClean="0">
                <a:latin typeface="Calibri" panose="020F0502020204030204" pitchFamily="34" charset="0"/>
              </a:rPr>
              <a:t> </a:t>
            </a:r>
            <a:r>
              <a:rPr lang="sk-SK" sz="2000" dirty="0" smtClean="0">
                <a:sym typeface="Symbol"/>
              </a:rPr>
              <a:t></a:t>
            </a:r>
            <a:r>
              <a:rPr lang="en-US" sz="2000" dirty="0" smtClean="0">
                <a:sym typeface="Symbol"/>
              </a:rPr>
              <a:t> </a:t>
            </a:r>
            <a:r>
              <a:rPr lang="sk-SK" sz="2200" b="1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R</a:t>
            </a:r>
            <a:r>
              <a:rPr lang="en-US" sz="2200" b="1" i="1" baseline="-25000" dirty="0">
                <a:solidFill>
                  <a:srgbClr val="D05002"/>
                </a:solidFill>
                <a:latin typeface="Calibri" panose="020F0502020204030204" pitchFamily="34" charset="0"/>
              </a:rPr>
              <a:t>0</a:t>
            </a:r>
            <a:r>
              <a:rPr lang="en-US" sz="2200" b="1" i="1" baseline="30000" dirty="0" smtClean="0">
                <a:solidFill>
                  <a:srgbClr val="D05002"/>
                </a:solidFill>
                <a:latin typeface="Calibri" panose="020F0502020204030204" pitchFamily="34" charset="0"/>
              </a:rPr>
              <a:t>+</a:t>
            </a:r>
            <a:r>
              <a:rPr lang="sk-SK" sz="2200" dirty="0" smtClean="0">
                <a:solidFill>
                  <a:srgbClr val="D05002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</a:rPr>
              <a:t>je zadaná ako </a:t>
            </a:r>
            <a:r>
              <a:rPr lang="sk-SK" sz="2200" b="1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f</a:t>
            </a:r>
            <a:r>
              <a:rPr lang="sk-SK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(</a:t>
            </a:r>
            <a:r>
              <a:rPr lang="sk-SK" sz="2200" b="1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x</a:t>
            </a:r>
            <a:r>
              <a:rPr lang="sk-SK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) = </a:t>
            </a:r>
            <a:r>
              <a:rPr lang="en-US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3</a:t>
            </a:r>
            <a:r>
              <a:rPr lang="sk-SK" sz="2200" b="1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x</a:t>
            </a:r>
            <a:r>
              <a:rPr lang="sk-SK" sz="2200" b="1" baseline="30000" dirty="0" smtClean="0">
                <a:solidFill>
                  <a:srgbClr val="D05002"/>
                </a:solidFill>
                <a:latin typeface="Calibri" panose="020F0502020204030204" pitchFamily="34" charset="0"/>
              </a:rPr>
              <a:t>2</a:t>
            </a:r>
            <a:r>
              <a:rPr lang="sk-SK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 </a:t>
            </a:r>
            <a:r>
              <a:rPr lang="en-US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+</a:t>
            </a:r>
            <a:r>
              <a:rPr lang="sk-SK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 6</a:t>
            </a:r>
            <a:r>
              <a:rPr lang="sk-SK" sz="2200" dirty="0" smtClean="0">
                <a:latin typeface="Calibri" panose="020F0502020204030204" pitchFamily="34" charset="0"/>
              </a:rPr>
              <a:t>. </a:t>
            </a:r>
          </a:p>
          <a:p>
            <a:pPr marL="0" indent="0" algn="just">
              <a:buSzPct val="150000"/>
              <a:buNone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365125" indent="-365125" algn="just">
              <a:buSzPct val="100000"/>
              <a:buFont typeface="+mj-lt"/>
              <a:buAutoNum type="alphaLcParenR"/>
            </a:pPr>
            <a:r>
              <a:rPr lang="sk-SK" sz="2200" dirty="0" smtClean="0">
                <a:latin typeface="Calibri" panose="020F0502020204030204" pitchFamily="34" charset="0"/>
              </a:rPr>
              <a:t>Určte jej:</a:t>
            </a:r>
          </a:p>
          <a:p>
            <a:pPr marL="808038" indent="-442913" algn="just">
              <a:buSzPct val="150000"/>
            </a:pPr>
            <a:r>
              <a:rPr lang="sk-SK" sz="2200" dirty="0" smtClean="0">
                <a:latin typeface="Calibri" panose="020F0502020204030204" pitchFamily="34" charset="0"/>
              </a:rPr>
              <a:t>definičný obor</a:t>
            </a:r>
          </a:p>
          <a:p>
            <a:pPr marL="808038" indent="-442913" algn="just">
              <a:buSzPct val="150000"/>
            </a:pPr>
            <a:r>
              <a:rPr lang="sk-SK" sz="2200" dirty="0" smtClean="0">
                <a:latin typeface="Calibri" panose="020F0502020204030204" pitchFamily="34" charset="0"/>
              </a:rPr>
              <a:t>obor hodnôt</a:t>
            </a:r>
          </a:p>
          <a:p>
            <a:pPr marL="457200" indent="-457200" algn="just">
              <a:spcBef>
                <a:spcPts val="1800"/>
              </a:spcBef>
              <a:buSzPct val="100000"/>
              <a:buFont typeface="+mj-lt"/>
              <a:buAutoNum type="alphaLcParenR" startAt="2"/>
            </a:pPr>
            <a:r>
              <a:rPr lang="sk-SK" sz="2200" dirty="0" smtClean="0">
                <a:latin typeface="Calibri" panose="020F0502020204030204" pitchFamily="34" charset="0"/>
              </a:rPr>
              <a:t>Určte, či je táto funkcia:</a:t>
            </a:r>
          </a:p>
          <a:p>
            <a:pPr marL="808038" indent="-442913" algn="just">
              <a:buClr>
                <a:srgbClr val="F07F09"/>
              </a:buClr>
              <a:buSzPct val="150000"/>
            </a:pP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injekcia (prosté zobrazenie)</a:t>
            </a:r>
          </a:p>
          <a:p>
            <a:pPr marL="808038" lvl="0" indent="-442913" algn="just">
              <a:buClr>
                <a:srgbClr val="F07F09"/>
              </a:buClr>
              <a:buSzPct val="150000"/>
            </a:pPr>
            <a:r>
              <a:rPr lang="sk-SK" sz="22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surjekcia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(zobrazenie na)</a:t>
            </a:r>
          </a:p>
          <a:p>
            <a:pPr marL="808038" lvl="0" indent="-442913" algn="just">
              <a:buClr>
                <a:srgbClr val="F07F09"/>
              </a:buClr>
              <a:buSzPct val="150000"/>
            </a:pPr>
            <a:r>
              <a:rPr lang="sk-SK" sz="22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bijekcia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(jedno-jednoznačné, vzájomne jednoznačné zobrazenie)</a:t>
            </a:r>
          </a:p>
          <a:p>
            <a:pPr marL="457200" indent="-457200" algn="just">
              <a:spcBef>
                <a:spcPts val="1800"/>
              </a:spcBef>
              <a:buSzPct val="100000"/>
              <a:buFont typeface="+mj-lt"/>
              <a:buAutoNum type="alphaLcParenR" startAt="2"/>
            </a:pPr>
            <a:endParaRPr lang="sk-SK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49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Funkcie, zobrazenia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069160"/>
          </a:xfrm>
        </p:spPr>
        <p:txBody>
          <a:bodyPr>
            <a:normAutofit/>
          </a:bodyPr>
          <a:lstStyle/>
          <a:p>
            <a:pPr marL="0" indent="0" algn="just">
              <a:buSzPct val="150000"/>
              <a:buNone/>
            </a:pPr>
            <a:r>
              <a:rPr lang="sk-SK" sz="2200" dirty="0" smtClean="0">
                <a:latin typeface="Calibri" panose="020F0502020204030204" pitchFamily="34" charset="0"/>
              </a:rPr>
              <a:t>Funkcia (zobrazenie) </a:t>
            </a:r>
            <a:r>
              <a:rPr lang="sk-SK" sz="2200" i="1" dirty="0" smtClean="0">
                <a:latin typeface="Calibri" panose="020F0502020204030204" pitchFamily="34" charset="0"/>
              </a:rPr>
              <a:t>f: </a:t>
            </a:r>
            <a:r>
              <a:rPr lang="sk-SK" sz="2200" b="1" i="1" dirty="0">
                <a:solidFill>
                  <a:srgbClr val="D05002"/>
                </a:solidFill>
                <a:latin typeface="Calibri" panose="020F0502020204030204" pitchFamily="34" charset="0"/>
              </a:rPr>
              <a:t>R</a:t>
            </a:r>
            <a:r>
              <a:rPr lang="en-US" sz="2200" b="1" i="1" baseline="-25000" dirty="0">
                <a:solidFill>
                  <a:srgbClr val="D05002"/>
                </a:solidFill>
                <a:latin typeface="Calibri" panose="020F0502020204030204" pitchFamily="34" charset="0"/>
              </a:rPr>
              <a:t>0</a:t>
            </a:r>
            <a:r>
              <a:rPr lang="en-US" sz="2200" b="1" i="1" baseline="30000" dirty="0">
                <a:solidFill>
                  <a:srgbClr val="D05002"/>
                </a:solidFill>
                <a:latin typeface="Calibri" panose="020F0502020204030204" pitchFamily="34" charset="0"/>
              </a:rPr>
              <a:t>+</a:t>
            </a:r>
            <a:r>
              <a:rPr lang="sk-SK" sz="2200" dirty="0">
                <a:solidFill>
                  <a:srgbClr val="D05002"/>
                </a:solidFill>
                <a:latin typeface="Calibri" panose="020F0502020204030204" pitchFamily="34" charset="0"/>
              </a:rPr>
              <a:t> </a:t>
            </a:r>
            <a:r>
              <a:rPr lang="sk-SK" sz="2000" dirty="0" smtClean="0">
                <a:sym typeface="Symbol"/>
              </a:rPr>
              <a:t></a:t>
            </a:r>
            <a:r>
              <a:rPr lang="en-US" sz="2000" dirty="0" smtClean="0">
                <a:sym typeface="Symbol"/>
              </a:rPr>
              <a:t> </a:t>
            </a:r>
            <a:r>
              <a:rPr lang="sk-SK" sz="2200" b="1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R</a:t>
            </a:r>
            <a:r>
              <a:rPr lang="en-US" sz="2200" b="1" i="1" baseline="-25000" dirty="0">
                <a:solidFill>
                  <a:srgbClr val="D05002"/>
                </a:solidFill>
                <a:latin typeface="Calibri" panose="020F0502020204030204" pitchFamily="34" charset="0"/>
              </a:rPr>
              <a:t>0</a:t>
            </a:r>
            <a:r>
              <a:rPr lang="en-US" sz="2200" b="1" i="1" baseline="30000" dirty="0" smtClean="0">
                <a:solidFill>
                  <a:srgbClr val="D05002"/>
                </a:solidFill>
                <a:latin typeface="Calibri" panose="020F0502020204030204" pitchFamily="34" charset="0"/>
              </a:rPr>
              <a:t>+</a:t>
            </a:r>
            <a:r>
              <a:rPr lang="sk-SK" sz="2200" dirty="0" smtClean="0">
                <a:solidFill>
                  <a:srgbClr val="D05002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</a:rPr>
              <a:t>je zadaná ako </a:t>
            </a:r>
            <a:r>
              <a:rPr lang="sk-SK" sz="2200" b="1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f</a:t>
            </a:r>
            <a:r>
              <a:rPr lang="sk-SK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(</a:t>
            </a:r>
            <a:r>
              <a:rPr lang="sk-SK" sz="2200" b="1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x</a:t>
            </a:r>
            <a:r>
              <a:rPr lang="sk-SK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) = </a:t>
            </a:r>
            <a:r>
              <a:rPr lang="en-US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3</a:t>
            </a:r>
            <a:r>
              <a:rPr lang="sk-SK" sz="2200" b="1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x</a:t>
            </a:r>
            <a:r>
              <a:rPr lang="sk-SK" sz="2200" b="1" baseline="30000" dirty="0" smtClean="0">
                <a:solidFill>
                  <a:srgbClr val="D05002"/>
                </a:solidFill>
                <a:latin typeface="Calibri" panose="020F0502020204030204" pitchFamily="34" charset="0"/>
              </a:rPr>
              <a:t>2</a:t>
            </a:r>
            <a:r>
              <a:rPr lang="sk-SK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 </a:t>
            </a:r>
            <a:r>
              <a:rPr lang="en-US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+</a:t>
            </a:r>
            <a:r>
              <a:rPr lang="sk-SK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 6</a:t>
            </a:r>
            <a:r>
              <a:rPr lang="sk-SK" sz="2200" dirty="0" smtClean="0">
                <a:latin typeface="Calibri" panose="020F0502020204030204" pitchFamily="34" charset="0"/>
              </a:rPr>
              <a:t>. </a:t>
            </a:r>
          </a:p>
          <a:p>
            <a:pPr marL="0" indent="0" algn="just">
              <a:buSzPct val="150000"/>
              <a:buNone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365125" indent="-365125" algn="just">
              <a:buSzPct val="100000"/>
              <a:buFont typeface="+mj-lt"/>
              <a:buAutoNum type="alphaLcParenR"/>
            </a:pPr>
            <a:r>
              <a:rPr lang="sk-SK" sz="2200" dirty="0" smtClean="0">
                <a:latin typeface="Calibri" panose="020F0502020204030204" pitchFamily="34" charset="0"/>
              </a:rPr>
              <a:t>Určte jej:</a:t>
            </a:r>
          </a:p>
          <a:p>
            <a:pPr marL="808038" indent="-442913" algn="just">
              <a:buSzPct val="150000"/>
            </a:pPr>
            <a:r>
              <a:rPr lang="sk-SK" sz="2200" dirty="0" smtClean="0">
                <a:latin typeface="Calibri" panose="020F0502020204030204" pitchFamily="34" charset="0"/>
              </a:rPr>
              <a:t>definičný obor</a:t>
            </a:r>
          </a:p>
          <a:p>
            <a:pPr marL="808038" indent="-442913" algn="just">
              <a:buSzPct val="150000"/>
            </a:pPr>
            <a:r>
              <a:rPr lang="sk-SK" sz="2200" dirty="0" smtClean="0">
                <a:latin typeface="Calibri" panose="020F0502020204030204" pitchFamily="34" charset="0"/>
              </a:rPr>
              <a:t>obor hodnôt</a:t>
            </a:r>
          </a:p>
          <a:p>
            <a:pPr marL="457200" indent="-457200" algn="just">
              <a:spcBef>
                <a:spcPts val="1800"/>
              </a:spcBef>
              <a:buSzPct val="100000"/>
              <a:buFont typeface="+mj-lt"/>
              <a:buAutoNum type="alphaLcParenR" startAt="2"/>
            </a:pPr>
            <a:r>
              <a:rPr lang="sk-SK" sz="2200" dirty="0" smtClean="0">
                <a:latin typeface="Calibri" panose="020F0502020204030204" pitchFamily="34" charset="0"/>
              </a:rPr>
              <a:t>Určte, či je táto funkcia:</a:t>
            </a:r>
          </a:p>
          <a:p>
            <a:pPr marL="808038" indent="-442913" algn="just">
              <a:buClr>
                <a:srgbClr val="F07F09"/>
              </a:buClr>
              <a:buSzPct val="150000"/>
            </a:pP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injekcia (prosté zobrazenie)</a:t>
            </a:r>
          </a:p>
          <a:p>
            <a:pPr marL="808038" lvl="0" indent="-442913" algn="just">
              <a:buClr>
                <a:srgbClr val="F07F09"/>
              </a:buClr>
              <a:buSzPct val="150000"/>
            </a:pPr>
            <a:r>
              <a:rPr lang="sk-SK" sz="22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surjekcia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(zobrazenie na)</a:t>
            </a:r>
          </a:p>
          <a:p>
            <a:pPr marL="808038" lvl="0" indent="-442913" algn="just">
              <a:buClr>
                <a:srgbClr val="F07F09"/>
              </a:buClr>
              <a:buSzPct val="150000"/>
            </a:pPr>
            <a:r>
              <a:rPr lang="sk-SK" sz="22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bijekcia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(jedno-jednoznačné, vzájomne jednoznačné zobrazenie)</a:t>
            </a:r>
          </a:p>
          <a:p>
            <a:pPr marL="457200" indent="-457200" algn="just">
              <a:spcBef>
                <a:spcPts val="1800"/>
              </a:spcBef>
              <a:buSzPct val="100000"/>
              <a:buFont typeface="+mj-lt"/>
              <a:buAutoNum type="alphaLcParenR" startAt="2"/>
            </a:pPr>
            <a:endParaRPr lang="sk-SK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16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Funkcie, zobrazenia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069160"/>
          </a:xfrm>
        </p:spPr>
        <p:txBody>
          <a:bodyPr>
            <a:normAutofit/>
          </a:bodyPr>
          <a:lstStyle/>
          <a:p>
            <a:pPr marL="0" indent="0" algn="just">
              <a:buSzPct val="150000"/>
              <a:buNone/>
            </a:pPr>
            <a:r>
              <a:rPr lang="sk-SK" sz="2200" dirty="0" smtClean="0">
                <a:latin typeface="Calibri" panose="020F0502020204030204" pitchFamily="34" charset="0"/>
              </a:rPr>
              <a:t>Funkcia (zobrazenie) </a:t>
            </a:r>
            <a:r>
              <a:rPr lang="sk-SK" sz="2200" i="1" dirty="0" smtClean="0">
                <a:latin typeface="Calibri" panose="020F0502020204030204" pitchFamily="34" charset="0"/>
              </a:rPr>
              <a:t>f: </a:t>
            </a:r>
            <a:r>
              <a:rPr lang="sk-SK" sz="2200" b="1" i="1" dirty="0" smtClean="0">
                <a:latin typeface="Calibri" panose="020F0502020204030204" pitchFamily="34" charset="0"/>
              </a:rPr>
              <a:t>R</a:t>
            </a:r>
            <a:r>
              <a:rPr lang="sk-SK" sz="2000" dirty="0">
                <a:sym typeface="Symbol"/>
              </a:rPr>
              <a:t>  </a:t>
            </a:r>
            <a:r>
              <a:rPr lang="sk-SK" sz="2200" b="1" i="1" dirty="0" smtClean="0">
                <a:latin typeface="Calibri" panose="020F0502020204030204" pitchFamily="34" charset="0"/>
              </a:rPr>
              <a:t>R</a:t>
            </a:r>
            <a:r>
              <a:rPr lang="sk-SK" sz="2200" dirty="0" smtClean="0">
                <a:latin typeface="Calibri" panose="020F0502020204030204" pitchFamily="34" charset="0"/>
              </a:rPr>
              <a:t> je zadaná ako </a:t>
            </a:r>
            <a:r>
              <a:rPr lang="sk-SK" sz="2200" b="1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f</a:t>
            </a:r>
            <a:r>
              <a:rPr lang="sk-SK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(</a:t>
            </a:r>
            <a:r>
              <a:rPr lang="sk-SK" sz="2200" b="1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x</a:t>
            </a:r>
            <a:r>
              <a:rPr lang="sk-SK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) = </a:t>
            </a:r>
            <a:r>
              <a:rPr lang="en-US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sin (</a:t>
            </a:r>
            <a:r>
              <a:rPr lang="en-US" sz="2200" b="1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x</a:t>
            </a:r>
            <a:r>
              <a:rPr lang="en-US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)</a:t>
            </a:r>
            <a:endParaRPr lang="sk-SK" sz="2200" dirty="0" smtClean="0">
              <a:latin typeface="Calibri" panose="020F0502020204030204" pitchFamily="34" charset="0"/>
            </a:endParaRPr>
          </a:p>
          <a:p>
            <a:pPr marL="0" indent="0" algn="just">
              <a:buSzPct val="150000"/>
              <a:buNone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365125" indent="-365125" algn="just">
              <a:buSzPct val="100000"/>
              <a:buFont typeface="+mj-lt"/>
              <a:buAutoNum type="alphaLcParenR"/>
            </a:pPr>
            <a:r>
              <a:rPr lang="sk-SK" sz="2200" dirty="0" smtClean="0">
                <a:latin typeface="Calibri" panose="020F0502020204030204" pitchFamily="34" charset="0"/>
              </a:rPr>
              <a:t>Určte jej:</a:t>
            </a:r>
          </a:p>
          <a:p>
            <a:pPr marL="808038" indent="-442913" algn="just">
              <a:buSzPct val="150000"/>
            </a:pPr>
            <a:r>
              <a:rPr lang="sk-SK" sz="2200" dirty="0" smtClean="0">
                <a:latin typeface="Calibri" panose="020F0502020204030204" pitchFamily="34" charset="0"/>
              </a:rPr>
              <a:t>definičný obor</a:t>
            </a:r>
          </a:p>
          <a:p>
            <a:pPr marL="808038" indent="-442913" algn="just">
              <a:buSzPct val="150000"/>
            </a:pPr>
            <a:r>
              <a:rPr lang="sk-SK" sz="2200" dirty="0" smtClean="0">
                <a:latin typeface="Calibri" panose="020F0502020204030204" pitchFamily="34" charset="0"/>
              </a:rPr>
              <a:t>obor hodnôt</a:t>
            </a:r>
          </a:p>
          <a:p>
            <a:pPr marL="457200" indent="-457200" algn="just">
              <a:spcBef>
                <a:spcPts val="1800"/>
              </a:spcBef>
              <a:buSzPct val="100000"/>
              <a:buFont typeface="+mj-lt"/>
              <a:buAutoNum type="alphaLcParenR" startAt="2"/>
            </a:pPr>
            <a:r>
              <a:rPr lang="sk-SK" sz="2200" dirty="0" smtClean="0">
                <a:latin typeface="Calibri" panose="020F0502020204030204" pitchFamily="34" charset="0"/>
              </a:rPr>
              <a:t>Určte, či je táto funkcia:</a:t>
            </a:r>
          </a:p>
          <a:p>
            <a:pPr marL="808038" indent="-442913" algn="just">
              <a:buClr>
                <a:srgbClr val="F07F09"/>
              </a:buClr>
              <a:buSzPct val="150000"/>
            </a:pP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injekcia (prosté zobrazenie)</a:t>
            </a:r>
          </a:p>
          <a:p>
            <a:pPr marL="808038" lvl="0" indent="-442913" algn="just">
              <a:buClr>
                <a:srgbClr val="F07F09"/>
              </a:buClr>
              <a:buSzPct val="150000"/>
            </a:pPr>
            <a:r>
              <a:rPr lang="sk-SK" sz="22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surjekcia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(zobrazenie na)</a:t>
            </a:r>
          </a:p>
          <a:p>
            <a:pPr marL="808038" lvl="0" indent="-442913" algn="just">
              <a:buClr>
                <a:srgbClr val="F07F09"/>
              </a:buClr>
              <a:buSzPct val="150000"/>
            </a:pPr>
            <a:r>
              <a:rPr lang="sk-SK" sz="22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bijekcia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(jedno-jednoznačné, vzájomne jednoznačné zobrazenie)</a:t>
            </a:r>
          </a:p>
          <a:p>
            <a:pPr marL="457200" indent="-457200" algn="just">
              <a:spcBef>
                <a:spcPts val="1800"/>
              </a:spcBef>
              <a:buSzPct val="100000"/>
              <a:buFont typeface="+mj-lt"/>
              <a:buAutoNum type="alphaLcParenR" startAt="2"/>
            </a:pPr>
            <a:endParaRPr lang="sk-SK" sz="2200" dirty="0">
              <a:latin typeface="Calibri" panose="020F0502020204030204" pitchFamily="34" charset="0"/>
            </a:endParaRPr>
          </a:p>
        </p:txBody>
      </p:sp>
      <p:pic>
        <p:nvPicPr>
          <p:cNvPr id="2050" name="Picture 2" descr="Graf funkce sinus – sinusoi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348880"/>
            <a:ext cx="4578499" cy="119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13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Funkcie, zobrazenia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069160"/>
          </a:xfrm>
        </p:spPr>
        <p:txBody>
          <a:bodyPr>
            <a:normAutofit/>
          </a:bodyPr>
          <a:lstStyle/>
          <a:p>
            <a:pPr marL="0" indent="0" algn="just">
              <a:buSzPct val="150000"/>
              <a:buNone/>
            </a:pPr>
            <a:r>
              <a:rPr lang="sk-SK" sz="2200" dirty="0" smtClean="0">
                <a:latin typeface="Calibri" panose="020F0502020204030204" pitchFamily="34" charset="0"/>
              </a:rPr>
              <a:t>Funkcia (zobrazenie) </a:t>
            </a:r>
            <a:r>
              <a:rPr lang="sk-SK" sz="2200" i="1" dirty="0" smtClean="0">
                <a:latin typeface="Calibri" panose="020F0502020204030204" pitchFamily="34" charset="0"/>
              </a:rPr>
              <a:t>f: </a:t>
            </a:r>
            <a:r>
              <a:rPr lang="sk-SK" sz="2200" b="1" i="1" dirty="0" smtClean="0">
                <a:latin typeface="Calibri" panose="020F0502020204030204" pitchFamily="34" charset="0"/>
              </a:rPr>
              <a:t>R</a:t>
            </a:r>
            <a:r>
              <a:rPr lang="sk-SK" sz="2000" dirty="0">
                <a:sym typeface="Symbol"/>
              </a:rPr>
              <a:t>  </a:t>
            </a:r>
            <a:r>
              <a:rPr lang="sk-SK" sz="2200" b="1" i="1" dirty="0" smtClean="0">
                <a:latin typeface="Calibri" panose="020F0502020204030204" pitchFamily="34" charset="0"/>
              </a:rPr>
              <a:t>R</a:t>
            </a:r>
            <a:r>
              <a:rPr lang="sk-SK" sz="2200" dirty="0" smtClean="0">
                <a:latin typeface="Calibri" panose="020F0502020204030204" pitchFamily="34" charset="0"/>
              </a:rPr>
              <a:t> je zadaná ako </a:t>
            </a:r>
            <a:r>
              <a:rPr lang="sk-SK" sz="2200" b="1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f</a:t>
            </a:r>
            <a:r>
              <a:rPr lang="sk-SK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(</a:t>
            </a:r>
            <a:r>
              <a:rPr lang="sk-SK" sz="2200" b="1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x</a:t>
            </a:r>
            <a:r>
              <a:rPr lang="sk-SK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) = </a:t>
            </a:r>
            <a:r>
              <a:rPr lang="sk-SK" sz="2200" b="1" dirty="0" err="1" smtClean="0">
                <a:solidFill>
                  <a:srgbClr val="D05002"/>
                </a:solidFill>
                <a:latin typeface="Calibri" panose="020F0502020204030204" pitchFamily="34" charset="0"/>
              </a:rPr>
              <a:t>tg</a:t>
            </a:r>
            <a:r>
              <a:rPr lang="en-US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 (</a:t>
            </a:r>
            <a:r>
              <a:rPr lang="en-US" sz="2200" b="1" i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x</a:t>
            </a:r>
            <a:r>
              <a:rPr lang="en-US" sz="2200" b="1" dirty="0" smtClean="0">
                <a:solidFill>
                  <a:srgbClr val="D05002"/>
                </a:solidFill>
                <a:latin typeface="Calibri" panose="020F0502020204030204" pitchFamily="34" charset="0"/>
              </a:rPr>
              <a:t>)</a:t>
            </a:r>
            <a:endParaRPr lang="sk-SK" sz="2200" dirty="0" smtClean="0">
              <a:latin typeface="Calibri" panose="020F0502020204030204" pitchFamily="34" charset="0"/>
            </a:endParaRPr>
          </a:p>
          <a:p>
            <a:pPr marL="0" indent="0" algn="just">
              <a:buSzPct val="150000"/>
              <a:buNone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365125" indent="-365125" algn="just">
              <a:buSzPct val="100000"/>
              <a:buFont typeface="+mj-lt"/>
              <a:buAutoNum type="alphaLcParenR"/>
            </a:pPr>
            <a:r>
              <a:rPr lang="sk-SK" sz="2200" dirty="0" smtClean="0">
                <a:latin typeface="Calibri" panose="020F0502020204030204" pitchFamily="34" charset="0"/>
              </a:rPr>
              <a:t>Určte jej:</a:t>
            </a:r>
          </a:p>
          <a:p>
            <a:pPr marL="808038" indent="-442913" algn="just">
              <a:buSzPct val="150000"/>
            </a:pPr>
            <a:r>
              <a:rPr lang="sk-SK" sz="2200" dirty="0" smtClean="0">
                <a:latin typeface="Calibri" panose="020F0502020204030204" pitchFamily="34" charset="0"/>
              </a:rPr>
              <a:t>definičný obor</a:t>
            </a:r>
          </a:p>
          <a:p>
            <a:pPr marL="808038" indent="-442913" algn="just">
              <a:buSzPct val="150000"/>
            </a:pPr>
            <a:r>
              <a:rPr lang="sk-SK" sz="2200" dirty="0" smtClean="0">
                <a:latin typeface="Calibri" panose="020F0502020204030204" pitchFamily="34" charset="0"/>
              </a:rPr>
              <a:t>obor hodnôt</a:t>
            </a:r>
          </a:p>
          <a:p>
            <a:pPr marL="457200" indent="-457200" algn="just">
              <a:spcBef>
                <a:spcPts val="1800"/>
              </a:spcBef>
              <a:buSzPct val="100000"/>
              <a:buFont typeface="+mj-lt"/>
              <a:buAutoNum type="alphaLcParenR" startAt="2"/>
            </a:pPr>
            <a:r>
              <a:rPr lang="sk-SK" sz="2200" dirty="0" smtClean="0">
                <a:latin typeface="Calibri" panose="020F0502020204030204" pitchFamily="34" charset="0"/>
              </a:rPr>
              <a:t>Určte, či je táto funkcia:</a:t>
            </a:r>
          </a:p>
          <a:p>
            <a:pPr marL="808038" indent="-442913" algn="just">
              <a:buClr>
                <a:srgbClr val="F07F09"/>
              </a:buClr>
              <a:buSzPct val="150000"/>
            </a:pP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injekcia (prosté zobrazenie)</a:t>
            </a:r>
          </a:p>
          <a:p>
            <a:pPr marL="808038" lvl="0" indent="-442913" algn="just">
              <a:buClr>
                <a:srgbClr val="F07F09"/>
              </a:buClr>
              <a:buSzPct val="150000"/>
            </a:pPr>
            <a:r>
              <a:rPr lang="sk-SK" sz="22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surjekcia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(zobrazenie na)</a:t>
            </a:r>
          </a:p>
          <a:p>
            <a:pPr marL="808038" lvl="0" indent="-442913" algn="just">
              <a:buClr>
                <a:srgbClr val="F07F09"/>
              </a:buClr>
              <a:buSzPct val="150000"/>
            </a:pPr>
            <a:r>
              <a:rPr lang="sk-SK" sz="22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bijekcia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(jedno-jednoznačné, vzájomne jednoznačné zobrazenie)</a:t>
            </a:r>
          </a:p>
          <a:p>
            <a:pPr marL="457200" indent="-457200" algn="just">
              <a:spcBef>
                <a:spcPts val="1800"/>
              </a:spcBef>
              <a:buSzPct val="100000"/>
              <a:buFont typeface="+mj-lt"/>
              <a:buAutoNum type="alphaLcParenR" startAt="2"/>
            </a:pPr>
            <a:endParaRPr lang="sk-SK" sz="2200" dirty="0"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132856"/>
            <a:ext cx="3168352" cy="290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181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Funkcie, zobrazenia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069160"/>
          </a:xfrm>
        </p:spPr>
        <p:txBody>
          <a:bodyPr>
            <a:normAutofit/>
          </a:bodyPr>
          <a:lstStyle/>
          <a:p>
            <a:pPr marL="457200" indent="-457200" algn="just">
              <a:buSzPct val="100000"/>
              <a:buFont typeface="+mj-lt"/>
              <a:buAutoNum type="arabicPeriod"/>
            </a:pPr>
            <a:r>
              <a:rPr lang="sk-SK" sz="2200" dirty="0" smtClean="0">
                <a:latin typeface="Calibri" panose="020F0502020204030204" pitchFamily="34" charset="0"/>
              </a:rPr>
              <a:t>Navrhnite funkciu, ktorá zobrazí interval </a:t>
            </a:r>
            <a:r>
              <a:rPr lang="en-US" sz="2200" dirty="0" smtClean="0">
                <a:latin typeface="Calibri" panose="020F0502020204030204" pitchFamily="34" charset="0"/>
              </a:rPr>
              <a:t>&lt;2, 7&gt; </a:t>
            </a:r>
            <a:r>
              <a:rPr lang="en-US" sz="2200" dirty="0" err="1" smtClean="0">
                <a:latin typeface="Calibri" panose="020F0502020204030204" pitchFamily="34" charset="0"/>
              </a:rPr>
              <a:t>na</a:t>
            </a:r>
            <a:r>
              <a:rPr lang="en-US" sz="2200" dirty="0" smtClean="0">
                <a:latin typeface="Calibri" panose="020F0502020204030204" pitchFamily="34" charset="0"/>
              </a:rPr>
              <a:t> interval &lt;-6, 13&gt;!</a:t>
            </a:r>
          </a:p>
          <a:p>
            <a:pPr marL="457200" indent="-457200" algn="just">
              <a:buSzPct val="100000"/>
              <a:buFont typeface="+mj-lt"/>
              <a:buAutoNum type="arabicPeriod"/>
            </a:pPr>
            <a:r>
              <a:rPr lang="sk-SK" sz="2200" dirty="0">
                <a:latin typeface="Calibri" panose="020F0502020204030204" pitchFamily="34" charset="0"/>
              </a:rPr>
              <a:t>Navrhnite funkciu, ktorá zobrazí interval </a:t>
            </a:r>
            <a:r>
              <a:rPr lang="en-US" sz="2200" dirty="0" smtClean="0">
                <a:latin typeface="Calibri" panose="020F0502020204030204" pitchFamily="34" charset="0"/>
              </a:rPr>
              <a:t>&lt;-2</a:t>
            </a:r>
            <a:r>
              <a:rPr lang="en-US" sz="2200" dirty="0">
                <a:latin typeface="Calibri" panose="020F0502020204030204" pitchFamily="34" charset="0"/>
              </a:rPr>
              <a:t>, 7&gt; </a:t>
            </a:r>
            <a:r>
              <a:rPr lang="en-US" sz="2200" dirty="0" err="1">
                <a:latin typeface="Calibri" panose="020F0502020204030204" pitchFamily="34" charset="0"/>
              </a:rPr>
              <a:t>na</a:t>
            </a:r>
            <a:r>
              <a:rPr lang="en-US" sz="2200" dirty="0">
                <a:latin typeface="Calibri" panose="020F0502020204030204" pitchFamily="34" charset="0"/>
              </a:rPr>
              <a:t> interval  </a:t>
            </a:r>
            <a:r>
              <a:rPr lang="en-US" sz="2200" dirty="0" smtClean="0">
                <a:latin typeface="Calibri" panose="020F0502020204030204" pitchFamily="34" charset="0"/>
              </a:rPr>
              <a:t>&lt;6</a:t>
            </a:r>
            <a:r>
              <a:rPr lang="en-US" sz="2200" dirty="0">
                <a:latin typeface="Calibri" panose="020F0502020204030204" pitchFamily="34" charset="0"/>
              </a:rPr>
              <a:t>, </a:t>
            </a:r>
            <a:r>
              <a:rPr lang="en-US" sz="2200" dirty="0" smtClean="0">
                <a:latin typeface="Calibri" panose="020F0502020204030204" pitchFamily="34" charset="0"/>
              </a:rPr>
              <a:t>-13</a:t>
            </a:r>
            <a:r>
              <a:rPr lang="en-US" sz="2200" dirty="0">
                <a:latin typeface="Calibri" panose="020F0502020204030204" pitchFamily="34" charset="0"/>
              </a:rPr>
              <a:t>&gt;!</a:t>
            </a:r>
          </a:p>
          <a:p>
            <a:pPr marL="457200" indent="-457200" algn="just">
              <a:buSzPct val="100000"/>
              <a:buFont typeface="+mj-lt"/>
              <a:buAutoNum type="arabicPeriod"/>
            </a:pPr>
            <a:r>
              <a:rPr lang="sk-SK" sz="2200" dirty="0">
                <a:latin typeface="Calibri" panose="020F0502020204030204" pitchFamily="34" charset="0"/>
              </a:rPr>
              <a:t>Navrhnite funkciu, ktorá zobrazí interval </a:t>
            </a:r>
            <a:r>
              <a:rPr lang="en-US" sz="2200" dirty="0" smtClean="0">
                <a:latin typeface="Calibri" panose="020F0502020204030204" pitchFamily="34" charset="0"/>
              </a:rPr>
              <a:t>&lt;</a:t>
            </a:r>
            <a:r>
              <a:rPr lang="en-US" sz="2200" i="1" dirty="0" smtClean="0">
                <a:latin typeface="Calibri" panose="020F0502020204030204" pitchFamily="34" charset="0"/>
              </a:rPr>
              <a:t>a</a:t>
            </a:r>
            <a:r>
              <a:rPr lang="en-US" sz="2200" baseline="-25000" dirty="0" smtClean="0">
                <a:latin typeface="Calibri" panose="020F0502020204030204" pitchFamily="34" charset="0"/>
              </a:rPr>
              <a:t>1</a:t>
            </a:r>
            <a:r>
              <a:rPr lang="en-US" sz="2200" dirty="0" smtClean="0">
                <a:latin typeface="Calibri" panose="020F0502020204030204" pitchFamily="34" charset="0"/>
              </a:rPr>
              <a:t>, </a:t>
            </a:r>
            <a:r>
              <a:rPr lang="en-US" sz="2200" i="1" dirty="0" smtClean="0">
                <a:latin typeface="Calibri" panose="020F0502020204030204" pitchFamily="34" charset="0"/>
              </a:rPr>
              <a:t>b</a:t>
            </a:r>
            <a:r>
              <a:rPr lang="en-US" sz="2200" baseline="-25000" dirty="0" smtClean="0">
                <a:latin typeface="Calibri" panose="020F0502020204030204" pitchFamily="34" charset="0"/>
              </a:rPr>
              <a:t>1</a:t>
            </a:r>
            <a:r>
              <a:rPr lang="en-US" sz="2200" dirty="0" smtClean="0">
                <a:latin typeface="Calibri" panose="020F0502020204030204" pitchFamily="34" charset="0"/>
              </a:rPr>
              <a:t>&gt; </a:t>
            </a:r>
            <a:r>
              <a:rPr lang="en-US" sz="2200" dirty="0" err="1">
                <a:latin typeface="Calibri" panose="020F0502020204030204" pitchFamily="34" charset="0"/>
              </a:rPr>
              <a:t>na</a:t>
            </a:r>
            <a:r>
              <a:rPr lang="en-US" sz="2200" dirty="0">
                <a:latin typeface="Calibri" panose="020F0502020204030204" pitchFamily="34" charset="0"/>
              </a:rPr>
              <a:t> interval  </a:t>
            </a:r>
            <a:r>
              <a:rPr lang="en-US" sz="2200" dirty="0" smtClean="0">
                <a:latin typeface="Calibri" panose="020F0502020204030204" pitchFamily="34" charset="0"/>
              </a:rPr>
              <a:t>&lt;</a:t>
            </a:r>
            <a:r>
              <a:rPr lang="en-US" sz="2200" i="1" dirty="0" smtClean="0">
                <a:latin typeface="Calibri" panose="020F0502020204030204" pitchFamily="34" charset="0"/>
              </a:rPr>
              <a:t>a</a:t>
            </a:r>
            <a:r>
              <a:rPr lang="en-US" sz="2200" baseline="-25000" dirty="0" smtClean="0">
                <a:latin typeface="Calibri" panose="020F0502020204030204" pitchFamily="34" charset="0"/>
              </a:rPr>
              <a:t>2</a:t>
            </a:r>
            <a:r>
              <a:rPr lang="en-US" sz="2200" dirty="0" smtClean="0">
                <a:latin typeface="Calibri" panose="020F0502020204030204" pitchFamily="34" charset="0"/>
              </a:rPr>
              <a:t>, </a:t>
            </a:r>
            <a:r>
              <a:rPr lang="en-US" sz="2200" i="1" dirty="0" smtClean="0">
                <a:latin typeface="Calibri" panose="020F0502020204030204" pitchFamily="34" charset="0"/>
              </a:rPr>
              <a:t>b</a:t>
            </a:r>
            <a:r>
              <a:rPr lang="en-US" sz="2200" baseline="-25000" dirty="0" smtClean="0">
                <a:latin typeface="Calibri" panose="020F0502020204030204" pitchFamily="34" charset="0"/>
              </a:rPr>
              <a:t>2</a:t>
            </a:r>
            <a:r>
              <a:rPr lang="en-US" sz="2200" dirty="0" smtClean="0">
                <a:latin typeface="Calibri" panose="020F0502020204030204" pitchFamily="34" charset="0"/>
              </a:rPr>
              <a:t>&gt;!</a:t>
            </a:r>
            <a:endParaRPr lang="en-US" sz="2200" dirty="0">
              <a:latin typeface="Calibri" panose="020F0502020204030204" pitchFamily="34" charset="0"/>
            </a:endParaRPr>
          </a:p>
          <a:p>
            <a:pPr marL="0" indent="0" algn="just">
              <a:buSzPct val="150000"/>
              <a:buNone/>
            </a:pPr>
            <a:endParaRPr lang="sk-SK" sz="2200" dirty="0" smtClean="0">
              <a:latin typeface="Calibri" panose="020F0502020204030204" pitchFamily="34" charset="0"/>
            </a:endParaRPr>
          </a:p>
          <a:p>
            <a:pPr marL="365125" indent="-365125" algn="just">
              <a:buSzPct val="100000"/>
              <a:buFont typeface="+mj-lt"/>
              <a:buAutoNum type="alphaLcParenR"/>
            </a:pPr>
            <a:r>
              <a:rPr lang="sk-SK" sz="2200" dirty="0" smtClean="0">
                <a:latin typeface="Calibri" panose="020F0502020204030204" pitchFamily="34" charset="0"/>
              </a:rPr>
              <a:t>Určte jej:</a:t>
            </a:r>
          </a:p>
          <a:p>
            <a:pPr marL="808038" indent="-442913" algn="just">
              <a:buSzPct val="150000"/>
            </a:pPr>
            <a:r>
              <a:rPr lang="sk-SK" sz="2200" dirty="0" smtClean="0">
                <a:latin typeface="Calibri" panose="020F0502020204030204" pitchFamily="34" charset="0"/>
              </a:rPr>
              <a:t>definičný obor</a:t>
            </a:r>
          </a:p>
          <a:p>
            <a:pPr marL="808038" indent="-442913" algn="just">
              <a:buSzPct val="150000"/>
            </a:pPr>
            <a:r>
              <a:rPr lang="sk-SK" sz="2200" dirty="0" smtClean="0">
                <a:latin typeface="Calibri" panose="020F0502020204030204" pitchFamily="34" charset="0"/>
              </a:rPr>
              <a:t>obor hodnôt</a:t>
            </a:r>
          </a:p>
          <a:p>
            <a:pPr marL="457200" indent="-457200" algn="just">
              <a:spcBef>
                <a:spcPts val="1800"/>
              </a:spcBef>
              <a:buSzPct val="100000"/>
              <a:buFont typeface="+mj-lt"/>
              <a:buAutoNum type="alphaLcParenR" startAt="2"/>
            </a:pPr>
            <a:r>
              <a:rPr lang="sk-SK" sz="2200" dirty="0" smtClean="0">
                <a:latin typeface="Calibri" panose="020F0502020204030204" pitchFamily="34" charset="0"/>
              </a:rPr>
              <a:t>Určte, či je táto funkcia:</a:t>
            </a:r>
          </a:p>
          <a:p>
            <a:pPr marL="808038" indent="-442913" algn="just">
              <a:buClr>
                <a:srgbClr val="F07F09"/>
              </a:buClr>
              <a:buSzPct val="150000"/>
            </a:pP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injekcia (prosté zobrazenie)</a:t>
            </a:r>
          </a:p>
          <a:p>
            <a:pPr marL="808038" lvl="0" indent="-442913" algn="just">
              <a:buClr>
                <a:srgbClr val="F07F09"/>
              </a:buClr>
              <a:buSzPct val="150000"/>
            </a:pPr>
            <a:r>
              <a:rPr lang="sk-SK" sz="22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surjekcia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(zobrazenie na)</a:t>
            </a:r>
          </a:p>
          <a:p>
            <a:pPr marL="808038" lvl="0" indent="-442913" algn="just">
              <a:buClr>
                <a:srgbClr val="F07F09"/>
              </a:buClr>
              <a:buSzPct val="150000"/>
            </a:pPr>
            <a:r>
              <a:rPr lang="sk-SK" sz="22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bijekcia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(jedno-jednoznačné, vzájomne jednoznačné zobrazenie)</a:t>
            </a:r>
          </a:p>
          <a:p>
            <a:pPr marL="457200" indent="-457200" algn="just">
              <a:spcBef>
                <a:spcPts val="1800"/>
              </a:spcBef>
              <a:buSzPct val="100000"/>
              <a:buFont typeface="+mj-lt"/>
              <a:buAutoNum type="alphaLcParenR" startAt="2"/>
            </a:pPr>
            <a:endParaRPr lang="sk-SK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45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Relácie – príklady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Autofit/>
          </a:bodyPr>
          <a:lstStyle/>
          <a:p>
            <a:pPr marL="357188" indent="-357188">
              <a:buSzPct val="150000"/>
              <a:tabLst>
                <a:tab pos="1343025" algn="l"/>
              </a:tabLst>
            </a:pPr>
            <a:r>
              <a:rPr lang="sk-SK" sz="2200" i="1" dirty="0" smtClean="0">
                <a:latin typeface="Calibri" panose="020F0502020204030204" pitchFamily="34" charset="0"/>
              </a:rPr>
              <a:t>x </a:t>
            </a:r>
            <a:r>
              <a:rPr lang="sk-SK" sz="2200" dirty="0" smtClean="0">
                <a:latin typeface="Calibri" panose="020F0502020204030204" pitchFamily="34" charset="0"/>
              </a:rPr>
              <a:t>&gt;</a:t>
            </a:r>
            <a:r>
              <a:rPr lang="sk-SK" sz="2200" i="1" dirty="0" smtClean="0">
                <a:latin typeface="Calibri" panose="020F0502020204030204" pitchFamily="34" charset="0"/>
              </a:rPr>
              <a:t> y</a:t>
            </a:r>
          </a:p>
          <a:p>
            <a:pPr marL="357188" indent="-357188">
              <a:buSzPct val="150000"/>
              <a:tabLst>
                <a:tab pos="1343025" algn="l"/>
              </a:tabLst>
            </a:pPr>
            <a:r>
              <a:rPr lang="sk-SK" sz="2200" i="1" dirty="0" smtClean="0">
                <a:latin typeface="Calibri" panose="020F0502020204030204" pitchFamily="34" charset="0"/>
              </a:rPr>
              <a:t>x</a:t>
            </a:r>
            <a:r>
              <a:rPr lang="sk-SK" sz="2200" dirty="0" smtClean="0">
                <a:latin typeface="Calibri" panose="020F0502020204030204" pitchFamily="34" charset="0"/>
              </a:rPr>
              <a:t> je dcérou </a:t>
            </a:r>
            <a:r>
              <a:rPr lang="sk-SK" sz="2200" i="1" dirty="0" smtClean="0">
                <a:latin typeface="Calibri" panose="020F0502020204030204" pitchFamily="34" charset="0"/>
              </a:rPr>
              <a:t>y</a:t>
            </a:r>
          </a:p>
          <a:p>
            <a:pPr marL="357188" indent="-357188">
              <a:buSzPct val="150000"/>
              <a:tabLst>
                <a:tab pos="1343025" algn="l"/>
              </a:tabLst>
            </a:pPr>
            <a:r>
              <a:rPr lang="sk-SK" sz="2200" dirty="0" smtClean="0">
                <a:latin typeface="Calibri" panose="020F0502020204030204" pitchFamily="34" charset="0"/>
              </a:rPr>
              <a:t>dve priamky sú v relácii </a:t>
            </a:r>
            <a:r>
              <a:rPr lang="sk-SK" sz="2200" i="1" dirty="0" smtClean="0">
                <a:latin typeface="Calibri" panose="020F0502020204030204" pitchFamily="34" charset="0"/>
              </a:rPr>
              <a:t>R</a:t>
            </a:r>
            <a:r>
              <a:rPr lang="sk-SK" sz="2200" dirty="0" smtClean="0">
                <a:latin typeface="Calibri" panose="020F0502020204030204" pitchFamily="34" charset="0"/>
              </a:rPr>
              <a:t>, ak sú kolmé</a:t>
            </a:r>
          </a:p>
          <a:p>
            <a:pPr marL="357188" indent="-357188">
              <a:spcAft>
                <a:spcPts val="1200"/>
              </a:spcAft>
              <a:buSzPct val="150000"/>
              <a:tabLst>
                <a:tab pos="1343025" algn="l"/>
              </a:tabLst>
            </a:pPr>
            <a:r>
              <a:rPr lang="sk-SK" sz="2200" dirty="0" smtClean="0">
                <a:latin typeface="Calibri" panose="020F0502020204030204" pitchFamily="34" charset="0"/>
                <a:sym typeface="Symbol"/>
              </a:rPr>
              <a:t>dve prirodzené čísla sú v relácii, ak prvé delí druhé</a:t>
            </a:r>
          </a:p>
          <a:p>
            <a:pPr marL="357188" indent="-357188">
              <a:buSzPct val="150000"/>
              <a:tabLst>
                <a:tab pos="1343025" algn="l"/>
              </a:tabLst>
            </a:pPr>
            <a:r>
              <a:rPr lang="sk-SK" sz="2200" dirty="0" smtClean="0">
                <a:latin typeface="Calibri" panose="020F0502020204030204" pitchFamily="34" charset="0"/>
                <a:sym typeface="Symbol"/>
              </a:rPr>
              <a:t>Nech množiny </a:t>
            </a: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A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= {1, 2, 3, 6} a </a:t>
            </a: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B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 = {</a:t>
            </a: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z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, </a:t>
            </a: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t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}, potom</a:t>
            </a:r>
          </a:p>
          <a:p>
            <a:pPr marL="357188" indent="0">
              <a:spcAft>
                <a:spcPts val="1200"/>
              </a:spcAft>
              <a:buNone/>
              <a:tabLst>
                <a:tab pos="1343025" algn="l"/>
              </a:tabLst>
            </a:pP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A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x </a:t>
            </a: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B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 = { [1, z], [1, t], [2, z], [2, t], [3, z], [3, t], [6, z], [6, t] }</a:t>
            </a:r>
          </a:p>
          <a:p>
            <a:pPr marL="357188" indent="0">
              <a:buNone/>
              <a:tabLst>
                <a:tab pos="1343025" algn="l"/>
              </a:tabLst>
            </a:pPr>
            <a:r>
              <a:rPr lang="sk-SK" sz="2200" dirty="0" smtClean="0">
                <a:latin typeface="Calibri" panose="020F0502020204030204" pitchFamily="34" charset="0"/>
                <a:sym typeface="Symbol"/>
              </a:rPr>
              <a:t>Ľubovoľná podmnožina tohto karteziánskeho súčinu je reláciou. Napr.:</a:t>
            </a:r>
          </a:p>
          <a:p>
            <a:pPr marL="357188" indent="0">
              <a:buNone/>
              <a:tabLst>
                <a:tab pos="1343025" algn="l"/>
              </a:tabLst>
            </a:pP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R</a:t>
            </a:r>
            <a:r>
              <a:rPr lang="sk-SK" sz="2200" baseline="-25000" dirty="0" smtClean="0">
                <a:latin typeface="Calibri" panose="020F0502020204030204" pitchFamily="34" charset="0"/>
                <a:sym typeface="Symbol"/>
              </a:rPr>
              <a:t>1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= { [1, z], [3, z], [6, z], [6, t] }</a:t>
            </a:r>
          </a:p>
          <a:p>
            <a:pPr marL="357188" indent="0">
              <a:buNone/>
              <a:tabLst>
                <a:tab pos="1343025" algn="l"/>
              </a:tabLst>
            </a:pP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R</a:t>
            </a:r>
            <a:r>
              <a:rPr lang="sk-SK" sz="2200" baseline="-25000" dirty="0" smtClean="0">
                <a:latin typeface="Calibri" panose="020F0502020204030204" pitchFamily="34" charset="0"/>
                <a:sym typeface="Symbol"/>
              </a:rPr>
              <a:t>2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= { [1, z], [1, t]}</a:t>
            </a:r>
          </a:p>
          <a:p>
            <a:pPr marL="357188" indent="0">
              <a:buNone/>
              <a:tabLst>
                <a:tab pos="1343025" algn="l"/>
              </a:tabLst>
            </a:pP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R</a:t>
            </a:r>
            <a:r>
              <a:rPr lang="en-US" sz="2200" baseline="-25000" dirty="0" smtClean="0">
                <a:latin typeface="Calibri" panose="020F0502020204030204" pitchFamily="34" charset="0"/>
                <a:sym typeface="Symbol"/>
              </a:rPr>
              <a:t>3</a:t>
            </a:r>
            <a:r>
              <a:rPr lang="sk-SK" sz="2200" baseline="-25000" dirty="0" smtClean="0">
                <a:latin typeface="Calibri" panose="020F0502020204030204" pitchFamily="34" charset="0"/>
                <a:sym typeface="Symbol"/>
              </a:rPr>
              <a:t>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= { [1, t], [3, t] }</a:t>
            </a:r>
          </a:p>
          <a:p>
            <a:pPr marL="357188" indent="0">
              <a:buNone/>
              <a:tabLst>
                <a:tab pos="1343025" algn="l"/>
              </a:tabLst>
            </a:pP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R</a:t>
            </a:r>
            <a:r>
              <a:rPr lang="en-US" sz="2200" baseline="-25000" smtClean="0">
                <a:latin typeface="Calibri" panose="020F0502020204030204" pitchFamily="34" charset="0"/>
                <a:sym typeface="Symbol"/>
              </a:rPr>
              <a:t>4</a:t>
            </a:r>
            <a:r>
              <a:rPr lang="sk-SK" sz="2200" baseline="-25000" smtClean="0">
                <a:latin typeface="Calibri" panose="020F0502020204030204" pitchFamily="34" charset="0"/>
                <a:sym typeface="Symbol"/>
              </a:rPr>
              <a:t>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= { [3, z],[3, t],[6, z],[6, t] }</a:t>
            </a:r>
            <a:endParaRPr lang="sk-SK" sz="2200" dirty="0">
              <a:latin typeface="Calibri" panose="020F0502020204030204" pitchFamily="34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98261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Relácie – príklady</a:t>
            </a:r>
            <a:r>
              <a:rPr lang="en-US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, </a:t>
            </a:r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šípkové diagramy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2380235"/>
          </a:xfrm>
        </p:spPr>
        <p:txBody>
          <a:bodyPr>
            <a:noAutofit/>
          </a:bodyPr>
          <a:lstStyle/>
          <a:p>
            <a:pPr marL="357188" indent="-357188">
              <a:buSzPct val="150000"/>
              <a:tabLst>
                <a:tab pos="1343025" algn="l"/>
              </a:tabLst>
            </a:pPr>
            <a:r>
              <a:rPr lang="sk-SK" sz="2200" i="1" dirty="0" smtClean="0">
                <a:latin typeface="Calibri" panose="020F0502020204030204" pitchFamily="34" charset="0"/>
              </a:rPr>
              <a:t>A</a:t>
            </a:r>
            <a:r>
              <a:rPr lang="sk-SK" sz="2200" dirty="0" smtClean="0">
                <a:latin typeface="Calibri" panose="020F0502020204030204" pitchFamily="34" charset="0"/>
              </a:rPr>
              <a:t> = {</a:t>
            </a:r>
            <a:r>
              <a:rPr lang="en-US" sz="2200" dirty="0" smtClean="0"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</a:rPr>
              <a:t>3, 5, 8, 13 } , definujme </a:t>
            </a:r>
            <a:r>
              <a:rPr lang="sk-SK" sz="2200" i="1" dirty="0" smtClean="0">
                <a:latin typeface="Calibri" panose="020F0502020204030204" pitchFamily="34" charset="0"/>
              </a:rPr>
              <a:t>R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 </a:t>
            </a:r>
            <a:r>
              <a:rPr lang="sk-SK" sz="2200" i="1" dirty="0" smtClean="0">
                <a:latin typeface="Calibri" panose="020F0502020204030204" pitchFamily="34" charset="0"/>
              </a:rPr>
              <a:t>A</a:t>
            </a:r>
            <a:r>
              <a:rPr lang="sk-SK" sz="2200" dirty="0" smtClean="0">
                <a:latin typeface="Calibri" panose="020F0502020204030204" pitchFamily="34" charset="0"/>
              </a:rPr>
              <a:t>×</a:t>
            </a:r>
            <a:r>
              <a:rPr lang="sk-SK" sz="2200" i="1" dirty="0" smtClean="0">
                <a:latin typeface="Calibri" panose="020F0502020204030204" pitchFamily="34" charset="0"/>
              </a:rPr>
              <a:t>A</a:t>
            </a:r>
            <a:r>
              <a:rPr lang="en-US" sz="2200" dirty="0" smtClean="0">
                <a:latin typeface="Calibri" panose="020F0502020204030204" pitchFamily="34" charset="0"/>
              </a:rPr>
              <a:t>: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sk-SK" sz="2200" i="1" dirty="0" smtClean="0">
                <a:latin typeface="Calibri" panose="020F0502020204030204" pitchFamily="34" charset="0"/>
              </a:rPr>
              <a:t>x </a:t>
            </a:r>
            <a:r>
              <a:rPr lang="sk-SK" sz="2200" dirty="0" smtClean="0">
                <a:latin typeface="Calibri" panose="020F0502020204030204" pitchFamily="34" charset="0"/>
              </a:rPr>
              <a:t>bude v relácii s </a:t>
            </a:r>
            <a:r>
              <a:rPr lang="sk-SK" sz="2200" i="1" dirty="0" smtClean="0">
                <a:latin typeface="Calibri" panose="020F0502020204030204" pitchFamily="34" charset="0"/>
              </a:rPr>
              <a:t>y, </a:t>
            </a:r>
            <a:r>
              <a:rPr lang="sk-SK" sz="2200" dirty="0" smtClean="0">
                <a:latin typeface="Calibri" panose="020F0502020204030204" pitchFamily="34" charset="0"/>
              </a:rPr>
              <a:t>ak </a:t>
            </a:r>
            <a:r>
              <a:rPr lang="sk-SK" sz="2200" i="1" dirty="0" smtClean="0">
                <a:latin typeface="Calibri" panose="020F0502020204030204" pitchFamily="34" charset="0"/>
              </a:rPr>
              <a:t>x </a:t>
            </a:r>
            <a:r>
              <a:rPr lang="sk-SK" sz="2200" dirty="0" smtClean="0">
                <a:latin typeface="Calibri" panose="020F0502020204030204" pitchFamily="34" charset="0"/>
              </a:rPr>
              <a:t>&gt;</a:t>
            </a:r>
            <a:r>
              <a:rPr lang="sk-SK" sz="2200" i="1" dirty="0" smtClean="0">
                <a:latin typeface="Calibri" panose="020F0502020204030204" pitchFamily="34" charset="0"/>
              </a:rPr>
              <a:t> y</a:t>
            </a:r>
          </a:p>
          <a:p>
            <a:pPr marL="361950" indent="0">
              <a:spcBef>
                <a:spcPts val="1200"/>
              </a:spcBef>
              <a:buSzPct val="150000"/>
              <a:buNone/>
              <a:tabLst>
                <a:tab pos="1343025" algn="l"/>
              </a:tabLst>
            </a:pPr>
            <a:r>
              <a:rPr lang="sk-SK" sz="2200" dirty="0" smtClean="0">
                <a:latin typeface="Calibri" panose="020F0502020204030204" pitchFamily="34" charset="0"/>
              </a:rPr>
              <a:t>Vypíšte všetky usporiadané dvojice relácie </a:t>
            </a:r>
            <a:r>
              <a:rPr lang="sk-SK" sz="2200" i="1" dirty="0" smtClean="0"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</a:rPr>
              <a:t> a reláciu zakreslite pomocou šípkového diagramu.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marL="361950" indent="0">
              <a:spcBef>
                <a:spcPts val="1800"/>
              </a:spcBef>
              <a:buSzPct val="150000"/>
              <a:buNone/>
              <a:tabLst>
                <a:tab pos="1343025" algn="l"/>
              </a:tabLst>
            </a:pPr>
            <a:r>
              <a:rPr lang="sk-SK" sz="2200" i="1" u="sng" dirty="0" smtClean="0">
                <a:latin typeface="Calibri" panose="020F0502020204030204" pitchFamily="34" charset="0"/>
              </a:rPr>
              <a:t>Riešenie:</a:t>
            </a:r>
            <a:endParaRPr lang="en-US" sz="2200" i="1" u="sng" dirty="0">
              <a:latin typeface="Calibri" panose="020F0502020204030204" pitchFamily="34" charset="0"/>
            </a:endParaRPr>
          </a:p>
          <a:p>
            <a:pPr marL="361950" indent="0">
              <a:buSzPct val="150000"/>
              <a:buNone/>
              <a:tabLst>
                <a:tab pos="1343025" algn="l"/>
              </a:tabLst>
            </a:pPr>
            <a:r>
              <a:rPr lang="sk-SK" sz="2200" i="1" dirty="0" smtClean="0">
                <a:latin typeface="Calibri" panose="020F0502020204030204" pitchFamily="34" charset="0"/>
              </a:rPr>
              <a:t>R</a:t>
            </a:r>
            <a:r>
              <a:rPr lang="sk-SK" sz="2200" dirty="0" smtClean="0">
                <a:latin typeface="Calibri" panose="020F0502020204030204" pitchFamily="34" charset="0"/>
              </a:rPr>
              <a:t> = </a:t>
            </a:r>
            <a:r>
              <a:rPr lang="en-US" sz="2200" dirty="0" smtClean="0">
                <a:latin typeface="Calibri" panose="020F0502020204030204" pitchFamily="34" charset="0"/>
              </a:rPr>
              <a:t>{ [5, 3 ]</a:t>
            </a:r>
            <a:r>
              <a:rPr lang="sk-SK" sz="2200" dirty="0" smtClean="0">
                <a:latin typeface="Calibri" panose="020F0502020204030204" pitchFamily="34" charset="0"/>
              </a:rPr>
              <a:t>, </a:t>
            </a:r>
            <a:r>
              <a:rPr lang="en-US" sz="2200" dirty="0" smtClean="0">
                <a:latin typeface="Calibri" panose="020F0502020204030204" pitchFamily="34" charset="0"/>
              </a:rPr>
              <a:t>[8, 3], [13, 3], [8, 5], [13, 5], [13, 8] }</a:t>
            </a:r>
          </a:p>
          <a:p>
            <a:pPr marL="361950" indent="0">
              <a:buSzPct val="150000"/>
              <a:buNone/>
              <a:tabLst>
                <a:tab pos="1343025" algn="l"/>
              </a:tabLst>
            </a:pPr>
            <a:endParaRPr lang="sk-SK" sz="2200" dirty="0">
              <a:latin typeface="Calibri" panose="020F0502020204030204" pitchFamily="34" charset="0"/>
            </a:endParaRPr>
          </a:p>
          <a:p>
            <a:pPr marL="361950" indent="-361950">
              <a:buSzPct val="150000"/>
              <a:buNone/>
              <a:tabLst>
                <a:tab pos="1343025" algn="l"/>
              </a:tabLst>
            </a:pPr>
            <a:endParaRPr lang="sk-SK" sz="2200" i="1" dirty="0" smtClean="0">
              <a:latin typeface="Calibri" panose="020F0502020204030204" pitchFamily="34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3131840" y="4005064"/>
            <a:ext cx="2614997" cy="2713606"/>
            <a:chOff x="3131840" y="4027762"/>
            <a:chExt cx="2614997" cy="2713606"/>
          </a:xfrm>
        </p:grpSpPr>
        <p:grpSp>
          <p:nvGrpSpPr>
            <p:cNvPr id="30" name="Skupina 29"/>
            <p:cNvGrpSpPr/>
            <p:nvPr/>
          </p:nvGrpSpPr>
          <p:grpSpPr>
            <a:xfrm>
              <a:off x="3131840" y="4167489"/>
              <a:ext cx="2614997" cy="2573879"/>
              <a:chOff x="2226568" y="3612458"/>
              <a:chExt cx="2614997" cy="2573879"/>
            </a:xfrm>
          </p:grpSpPr>
          <p:sp>
            <p:nvSpPr>
              <p:cNvPr id="4" name="Ovál 3"/>
              <p:cNvSpPr/>
              <p:nvPr/>
            </p:nvSpPr>
            <p:spPr>
              <a:xfrm>
                <a:off x="2334580" y="5553340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5" name="Ovál 4"/>
              <p:cNvSpPr/>
              <p:nvPr/>
            </p:nvSpPr>
            <p:spPr>
              <a:xfrm>
                <a:off x="2334580" y="4083092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" name="Ovál 5"/>
              <p:cNvSpPr/>
              <p:nvPr/>
            </p:nvSpPr>
            <p:spPr>
              <a:xfrm>
                <a:off x="4499992" y="5553340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" name="Ovál 6"/>
              <p:cNvSpPr/>
              <p:nvPr/>
            </p:nvSpPr>
            <p:spPr>
              <a:xfrm>
                <a:off x="4499992" y="4081445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" name="BlokTextu 7"/>
              <p:cNvSpPr txBox="1"/>
              <p:nvPr/>
            </p:nvSpPr>
            <p:spPr>
              <a:xfrm>
                <a:off x="2226568" y="3623399"/>
                <a:ext cx="36004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latin typeface="Calibri" panose="020F0502020204030204" pitchFamily="34" charset="0"/>
                  </a:rPr>
                  <a:t>3</a:t>
                </a:r>
                <a:endParaRPr lang="sk-SK" sz="22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9" name="BlokTextu 8"/>
              <p:cNvSpPr txBox="1"/>
              <p:nvPr/>
            </p:nvSpPr>
            <p:spPr>
              <a:xfrm>
                <a:off x="4386808" y="3612458"/>
                <a:ext cx="36004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latin typeface="Calibri" panose="020F0502020204030204" pitchFamily="34" charset="0"/>
                  </a:rPr>
                  <a:t>5</a:t>
                </a:r>
                <a:endParaRPr lang="sk-SK" sz="22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" name="BlokTextu 9"/>
              <p:cNvSpPr txBox="1"/>
              <p:nvPr/>
            </p:nvSpPr>
            <p:spPr>
              <a:xfrm>
                <a:off x="2226568" y="5744683"/>
                <a:ext cx="36004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latin typeface="Calibri" panose="020F0502020204030204" pitchFamily="34" charset="0"/>
                  </a:rPr>
                  <a:t>8</a:t>
                </a:r>
                <a:endParaRPr lang="sk-SK" sz="22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" name="BlokTextu 10"/>
              <p:cNvSpPr txBox="1"/>
              <p:nvPr/>
            </p:nvSpPr>
            <p:spPr>
              <a:xfrm>
                <a:off x="4302074" y="5755450"/>
                <a:ext cx="53949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latin typeface="Calibri" panose="020F0502020204030204" pitchFamily="34" charset="0"/>
                  </a:rPr>
                  <a:t>13</a:t>
                </a:r>
                <a:endParaRPr lang="sk-SK" sz="2200" dirty="0">
                  <a:latin typeface="Calibri" panose="020F0502020204030204" pitchFamily="34" charset="0"/>
                </a:endParaRPr>
              </a:p>
            </p:txBody>
          </p:sp>
          <p:cxnSp>
            <p:nvCxnSpPr>
              <p:cNvPr id="13" name="Rovná spojovacia šípka 12"/>
              <p:cNvCxnSpPr>
                <a:stCxn id="7" idx="2"/>
              </p:cNvCxnSpPr>
              <p:nvPr/>
            </p:nvCxnSpPr>
            <p:spPr>
              <a:xfrm flipH="1" flipV="1">
                <a:off x="2478596" y="4149080"/>
                <a:ext cx="2021396" cy="437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Rovná spojovacia šípka 15"/>
              <p:cNvCxnSpPr>
                <a:endCxn id="5" idx="5"/>
              </p:cNvCxnSpPr>
              <p:nvPr/>
            </p:nvCxnSpPr>
            <p:spPr>
              <a:xfrm flipH="1" flipV="1">
                <a:off x="2457505" y="4206017"/>
                <a:ext cx="2063579" cy="138322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ovná spojovacia šípka 18"/>
              <p:cNvCxnSpPr>
                <a:stCxn id="4" idx="0"/>
              </p:cNvCxnSpPr>
              <p:nvPr/>
            </p:nvCxnSpPr>
            <p:spPr>
              <a:xfrm flipV="1">
                <a:off x="2406588" y="4248586"/>
                <a:ext cx="1" cy="130475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ovná spojovacia šípka 21"/>
              <p:cNvCxnSpPr/>
              <p:nvPr/>
            </p:nvCxnSpPr>
            <p:spPr>
              <a:xfrm flipV="1">
                <a:off x="2439399" y="4228688"/>
                <a:ext cx="2072314" cy="137290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ovná spojovacia šípka 24"/>
              <p:cNvCxnSpPr>
                <a:stCxn id="6" idx="4"/>
              </p:cNvCxnSpPr>
              <p:nvPr/>
            </p:nvCxnSpPr>
            <p:spPr>
              <a:xfrm flipV="1">
                <a:off x="4572000" y="4243383"/>
                <a:ext cx="20287" cy="145397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ovná spojovacia šípka 28"/>
              <p:cNvCxnSpPr/>
              <p:nvPr/>
            </p:nvCxnSpPr>
            <p:spPr>
              <a:xfrm flipH="1" flipV="1">
                <a:off x="2457505" y="5623238"/>
                <a:ext cx="2021396" cy="437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BlokTextu 30"/>
            <p:cNvSpPr txBox="1"/>
            <p:nvPr/>
          </p:nvSpPr>
          <p:spPr>
            <a:xfrm>
              <a:off x="4202707" y="4027762"/>
              <a:ext cx="37854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200" b="1" i="1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R</a:t>
              </a:r>
              <a:endParaRPr lang="sk-SK" sz="2200" b="1" i="1" dirty="0">
                <a:solidFill>
                  <a:srgbClr val="C00000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866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Relácie – príklady</a:t>
            </a:r>
            <a:r>
              <a:rPr lang="en-US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, </a:t>
            </a:r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šípkové diagramy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2591310"/>
          </a:xfrm>
        </p:spPr>
        <p:txBody>
          <a:bodyPr>
            <a:noAutofit/>
          </a:bodyPr>
          <a:lstStyle/>
          <a:p>
            <a:pPr marL="357188" indent="-357188">
              <a:buSzPct val="150000"/>
              <a:tabLst>
                <a:tab pos="1343025" algn="l"/>
              </a:tabLst>
            </a:pPr>
            <a:r>
              <a:rPr lang="sk-SK" sz="2200" i="1" dirty="0" smtClean="0">
                <a:latin typeface="Calibri" panose="020F0502020204030204" pitchFamily="34" charset="0"/>
              </a:rPr>
              <a:t>A</a:t>
            </a:r>
            <a:r>
              <a:rPr lang="sk-SK" sz="2200" dirty="0" smtClean="0">
                <a:latin typeface="Calibri" panose="020F0502020204030204" pitchFamily="34" charset="0"/>
              </a:rPr>
              <a:t> = </a:t>
            </a:r>
            <a:r>
              <a:rPr lang="en-US" sz="2200" dirty="0" smtClean="0">
                <a:latin typeface="Calibri" panose="020F0502020204030204" pitchFamily="34" charset="0"/>
              </a:rPr>
              <a:t>{</a:t>
            </a:r>
            <a:r>
              <a:rPr lang="sk-SK" sz="2200" dirty="0" smtClean="0">
                <a:latin typeface="Calibri" panose="020F0502020204030204" pitchFamily="34" charset="0"/>
              </a:rPr>
              <a:t>3</a:t>
            </a:r>
            <a:r>
              <a:rPr lang="sk-SK" sz="2200" dirty="0">
                <a:latin typeface="Calibri" panose="020F0502020204030204" pitchFamily="34" charset="0"/>
              </a:rPr>
              <a:t>, 5, 15, 19, 21, </a:t>
            </a:r>
            <a:r>
              <a:rPr lang="sk-SK" sz="2200" dirty="0" smtClean="0">
                <a:latin typeface="Calibri" panose="020F0502020204030204" pitchFamily="34" charset="0"/>
              </a:rPr>
              <a:t>30} , definujme </a:t>
            </a:r>
            <a:r>
              <a:rPr lang="sk-SK" sz="2200" i="1" dirty="0" smtClean="0">
                <a:latin typeface="Calibri" panose="020F0502020204030204" pitchFamily="34" charset="0"/>
              </a:rPr>
              <a:t>R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</a:t>
            </a:r>
            <a:r>
              <a:rPr lang="sk-SK" sz="2200" i="1" dirty="0" smtClean="0">
                <a:latin typeface="Calibri" panose="020F0502020204030204" pitchFamily="34" charset="0"/>
              </a:rPr>
              <a:t>A</a:t>
            </a:r>
            <a:r>
              <a:rPr lang="sk-SK" sz="2200" dirty="0" smtClean="0">
                <a:latin typeface="Calibri" panose="020F0502020204030204" pitchFamily="34" charset="0"/>
              </a:rPr>
              <a:t>×</a:t>
            </a:r>
            <a:r>
              <a:rPr lang="sk-SK" sz="2200" i="1" dirty="0" smtClean="0">
                <a:latin typeface="Calibri" panose="020F0502020204030204" pitchFamily="34" charset="0"/>
              </a:rPr>
              <a:t>A</a:t>
            </a:r>
            <a:r>
              <a:rPr lang="en-US" sz="2200" dirty="0" smtClean="0">
                <a:latin typeface="Calibri" panose="020F0502020204030204" pitchFamily="34" charset="0"/>
              </a:rPr>
              <a:t>: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sk-SK" sz="2200" i="1" dirty="0" smtClean="0">
                <a:latin typeface="Calibri" panose="020F0502020204030204" pitchFamily="34" charset="0"/>
              </a:rPr>
              <a:t>x </a:t>
            </a:r>
            <a:r>
              <a:rPr lang="sk-SK" sz="2200" dirty="0" smtClean="0">
                <a:latin typeface="Calibri" panose="020F0502020204030204" pitchFamily="34" charset="0"/>
              </a:rPr>
              <a:t>bude v relácii s </a:t>
            </a:r>
            <a:r>
              <a:rPr lang="sk-SK" sz="2200" i="1" dirty="0" smtClean="0">
                <a:latin typeface="Calibri" panose="020F0502020204030204" pitchFamily="34" charset="0"/>
              </a:rPr>
              <a:t>y, </a:t>
            </a:r>
            <a:r>
              <a:rPr lang="sk-SK" sz="2200" dirty="0" smtClean="0">
                <a:latin typeface="Calibri" panose="020F0502020204030204" pitchFamily="34" charset="0"/>
              </a:rPr>
              <a:t>ak </a:t>
            </a:r>
            <a:r>
              <a:rPr lang="sk-SK" sz="2200" i="1" dirty="0" smtClean="0">
                <a:latin typeface="Calibri" panose="020F0502020204030204" pitchFamily="34" charset="0"/>
              </a:rPr>
              <a:t>x</a:t>
            </a:r>
            <a:r>
              <a:rPr lang="en-US" sz="2200" dirty="0" smtClean="0">
                <a:latin typeface="Calibri" panose="020F0502020204030204" pitchFamily="34" charset="0"/>
              </a:rPr>
              <a:t>|</a:t>
            </a:r>
            <a:r>
              <a:rPr lang="sk-SK" sz="2200" i="1" dirty="0" smtClean="0">
                <a:latin typeface="Calibri" panose="020F0502020204030204" pitchFamily="34" charset="0"/>
              </a:rPr>
              <a:t>y </a:t>
            </a:r>
            <a:r>
              <a:rPr lang="sk-SK" sz="2200" dirty="0" smtClean="0">
                <a:latin typeface="Calibri" panose="020F0502020204030204" pitchFamily="34" charset="0"/>
              </a:rPr>
              <a:t>a </a:t>
            </a:r>
            <a:r>
              <a:rPr lang="sk-SK" sz="2200" i="1" dirty="0" smtClean="0">
                <a:latin typeface="Calibri" panose="020F0502020204030204" pitchFamily="34" charset="0"/>
              </a:rPr>
              <a:t>x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  <a:sym typeface="Symbol" panose="05050102010706020507" pitchFamily="18" charset="2"/>
              </a:rPr>
              <a:t> </a:t>
            </a:r>
            <a:r>
              <a:rPr lang="sk-SK" sz="2200" i="1" dirty="0" smtClean="0">
                <a:latin typeface="Calibri" panose="020F0502020204030204" pitchFamily="34" charset="0"/>
                <a:sym typeface="Symbol" panose="05050102010706020507" pitchFamily="18" charset="2"/>
              </a:rPr>
              <a:t>y  </a:t>
            </a:r>
            <a:r>
              <a:rPr lang="sk-SK" sz="2200" dirty="0" smtClean="0">
                <a:latin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sk-SK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(</a:t>
            </a:r>
            <a:r>
              <a:rPr lang="sk-SK" sz="22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x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|</a:t>
            </a:r>
            <a:r>
              <a:rPr lang="sk-SK" sz="22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y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čítaj:  </a:t>
            </a:r>
            <a:r>
              <a:rPr lang="sk-SK" sz="22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x </a:t>
            </a:r>
            <a:r>
              <a:rPr lang="sk-SK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delí</a:t>
            </a:r>
            <a:r>
              <a:rPr lang="sk-SK" sz="22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y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sk-SK" sz="22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x </a:t>
            </a:r>
            <a:r>
              <a:rPr lang="sk-SK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je deliteľom </a:t>
            </a:r>
            <a:r>
              <a:rPr lang="sk-SK" sz="2200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y</a:t>
            </a:r>
            <a:r>
              <a:rPr lang="sk-SK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), napr.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3|321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41|123 </a:t>
            </a:r>
            <a:r>
              <a:rPr lang="sk-SK" sz="2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)</a:t>
            </a:r>
            <a:endParaRPr lang="sk-SK" sz="22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61950" indent="0">
              <a:spcBef>
                <a:spcPts val="1200"/>
              </a:spcBef>
              <a:buSzPct val="150000"/>
              <a:buNone/>
              <a:tabLst>
                <a:tab pos="1343025" algn="l"/>
              </a:tabLst>
            </a:pPr>
            <a:r>
              <a:rPr lang="sk-SK" sz="2200" dirty="0" smtClean="0">
                <a:latin typeface="Calibri" panose="020F0502020204030204" pitchFamily="34" charset="0"/>
              </a:rPr>
              <a:t>Vypíšte všetky usporiadané dvojice relácie </a:t>
            </a:r>
            <a:r>
              <a:rPr lang="sk-SK" sz="2200" i="1" dirty="0" smtClean="0"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</a:rPr>
              <a:t> a reláciu zakreslite pomocou šípkového diagramu.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marL="361950" indent="0">
              <a:spcBef>
                <a:spcPts val="1800"/>
              </a:spcBef>
              <a:buSzPct val="150000"/>
              <a:buNone/>
              <a:tabLst>
                <a:tab pos="1343025" algn="l"/>
              </a:tabLst>
            </a:pPr>
            <a:r>
              <a:rPr lang="sk-SK" sz="2200" i="1" u="sng" dirty="0" smtClean="0">
                <a:latin typeface="Calibri" panose="020F0502020204030204" pitchFamily="34" charset="0"/>
              </a:rPr>
              <a:t>Riešenie:</a:t>
            </a:r>
            <a:endParaRPr lang="en-US" sz="2200" i="1" u="sng" dirty="0">
              <a:latin typeface="Calibri" panose="020F0502020204030204" pitchFamily="34" charset="0"/>
            </a:endParaRPr>
          </a:p>
          <a:p>
            <a:pPr marL="361950" indent="0">
              <a:buSzPct val="150000"/>
              <a:buNone/>
              <a:tabLst>
                <a:tab pos="1343025" algn="l"/>
              </a:tabLst>
            </a:pPr>
            <a:r>
              <a:rPr lang="sk-SK" sz="2200" i="1" dirty="0" smtClean="0">
                <a:latin typeface="Calibri" panose="020F0502020204030204" pitchFamily="34" charset="0"/>
              </a:rPr>
              <a:t>R</a:t>
            </a:r>
            <a:r>
              <a:rPr lang="sk-SK" sz="2200" dirty="0" smtClean="0">
                <a:latin typeface="Calibri" panose="020F0502020204030204" pitchFamily="34" charset="0"/>
              </a:rPr>
              <a:t> = </a:t>
            </a:r>
            <a:r>
              <a:rPr lang="en-US" sz="2200" dirty="0" smtClean="0">
                <a:latin typeface="Calibri" panose="020F0502020204030204" pitchFamily="34" charset="0"/>
              </a:rPr>
              <a:t>{ [</a:t>
            </a:r>
            <a:r>
              <a:rPr lang="sk-SK" sz="2200" dirty="0" smtClean="0">
                <a:latin typeface="Calibri" panose="020F0502020204030204" pitchFamily="34" charset="0"/>
              </a:rPr>
              <a:t>3</a:t>
            </a:r>
            <a:r>
              <a:rPr lang="en-US" sz="2200" dirty="0" smtClean="0">
                <a:latin typeface="Calibri" panose="020F0502020204030204" pitchFamily="34" charset="0"/>
              </a:rPr>
              <a:t>, </a:t>
            </a:r>
            <a:r>
              <a:rPr lang="sk-SK" sz="2200" dirty="0" smtClean="0">
                <a:latin typeface="Calibri" panose="020F0502020204030204" pitchFamily="34" charset="0"/>
              </a:rPr>
              <a:t>15</a:t>
            </a:r>
            <a:r>
              <a:rPr lang="en-US" sz="2200" dirty="0" smtClean="0">
                <a:latin typeface="Calibri" panose="020F0502020204030204" pitchFamily="34" charset="0"/>
              </a:rPr>
              <a:t> ]</a:t>
            </a:r>
            <a:r>
              <a:rPr lang="sk-SK" sz="2200" dirty="0" smtClean="0">
                <a:latin typeface="Calibri" panose="020F0502020204030204" pitchFamily="34" charset="0"/>
              </a:rPr>
              <a:t>, </a:t>
            </a:r>
            <a:r>
              <a:rPr lang="en-US" sz="2200" dirty="0" smtClean="0">
                <a:latin typeface="Calibri" panose="020F0502020204030204" pitchFamily="34" charset="0"/>
              </a:rPr>
              <a:t>[</a:t>
            </a:r>
            <a:r>
              <a:rPr lang="sk-SK" sz="2200" dirty="0" smtClean="0">
                <a:latin typeface="Calibri" panose="020F0502020204030204" pitchFamily="34" charset="0"/>
              </a:rPr>
              <a:t>3</a:t>
            </a:r>
            <a:r>
              <a:rPr lang="en-US" sz="2200" dirty="0" smtClean="0">
                <a:latin typeface="Calibri" panose="020F0502020204030204" pitchFamily="34" charset="0"/>
              </a:rPr>
              <a:t>, </a:t>
            </a:r>
            <a:r>
              <a:rPr lang="sk-SK" sz="2200" dirty="0" smtClean="0">
                <a:latin typeface="Calibri" panose="020F0502020204030204" pitchFamily="34" charset="0"/>
              </a:rPr>
              <a:t>21</a:t>
            </a:r>
            <a:r>
              <a:rPr lang="en-US" sz="2200" dirty="0" smtClean="0">
                <a:latin typeface="Calibri" panose="020F0502020204030204" pitchFamily="34" charset="0"/>
              </a:rPr>
              <a:t>], [3, 3</a:t>
            </a:r>
            <a:r>
              <a:rPr lang="sk-SK" sz="2200" dirty="0" smtClean="0">
                <a:latin typeface="Calibri" panose="020F0502020204030204" pitchFamily="34" charset="0"/>
              </a:rPr>
              <a:t>0</a:t>
            </a:r>
            <a:r>
              <a:rPr lang="en-US" sz="2200" dirty="0" smtClean="0">
                <a:latin typeface="Calibri" panose="020F0502020204030204" pitchFamily="34" charset="0"/>
              </a:rPr>
              <a:t>], [</a:t>
            </a:r>
            <a:r>
              <a:rPr lang="sk-SK" sz="2200" dirty="0" smtClean="0">
                <a:latin typeface="Calibri" panose="020F0502020204030204" pitchFamily="34" charset="0"/>
              </a:rPr>
              <a:t>5</a:t>
            </a:r>
            <a:r>
              <a:rPr lang="en-US" sz="2200" dirty="0" smtClean="0">
                <a:latin typeface="Calibri" panose="020F0502020204030204" pitchFamily="34" charset="0"/>
              </a:rPr>
              <a:t>, </a:t>
            </a:r>
            <a:r>
              <a:rPr lang="sk-SK" sz="2200" dirty="0" smtClean="0">
                <a:latin typeface="Calibri" panose="020F0502020204030204" pitchFamily="34" charset="0"/>
              </a:rPr>
              <a:t>1</a:t>
            </a:r>
            <a:r>
              <a:rPr lang="en-US" sz="2200" dirty="0" smtClean="0">
                <a:latin typeface="Calibri" panose="020F0502020204030204" pitchFamily="34" charset="0"/>
              </a:rPr>
              <a:t>5], [</a:t>
            </a:r>
            <a:r>
              <a:rPr lang="sk-SK" sz="2200" dirty="0" smtClean="0">
                <a:latin typeface="Calibri" panose="020F0502020204030204" pitchFamily="34" charset="0"/>
              </a:rPr>
              <a:t>5</a:t>
            </a:r>
            <a:r>
              <a:rPr lang="en-US" sz="2200" dirty="0" smtClean="0">
                <a:latin typeface="Calibri" panose="020F0502020204030204" pitchFamily="34" charset="0"/>
              </a:rPr>
              <a:t>, </a:t>
            </a:r>
            <a:r>
              <a:rPr lang="sk-SK" sz="2200" dirty="0" smtClean="0">
                <a:latin typeface="Calibri" panose="020F0502020204030204" pitchFamily="34" charset="0"/>
              </a:rPr>
              <a:t>30</a:t>
            </a:r>
            <a:r>
              <a:rPr lang="en-US" sz="2200" dirty="0" smtClean="0">
                <a:latin typeface="Calibri" panose="020F0502020204030204" pitchFamily="34" charset="0"/>
              </a:rPr>
              <a:t>], [</a:t>
            </a:r>
            <a:r>
              <a:rPr lang="sk-SK" sz="2200" dirty="0" smtClean="0">
                <a:latin typeface="Calibri" panose="020F0502020204030204" pitchFamily="34" charset="0"/>
              </a:rPr>
              <a:t>15</a:t>
            </a:r>
            <a:r>
              <a:rPr lang="en-US" sz="2200" dirty="0" smtClean="0">
                <a:latin typeface="Calibri" panose="020F0502020204030204" pitchFamily="34" charset="0"/>
              </a:rPr>
              <a:t>, </a:t>
            </a:r>
            <a:r>
              <a:rPr lang="sk-SK" sz="2200" dirty="0" smtClean="0">
                <a:latin typeface="Calibri" panose="020F0502020204030204" pitchFamily="34" charset="0"/>
              </a:rPr>
              <a:t>30</a:t>
            </a:r>
            <a:r>
              <a:rPr lang="en-US" sz="2200" dirty="0" smtClean="0">
                <a:latin typeface="Calibri" panose="020F0502020204030204" pitchFamily="34" charset="0"/>
              </a:rPr>
              <a:t>] }</a:t>
            </a:r>
          </a:p>
          <a:p>
            <a:pPr marL="361950" indent="0">
              <a:buSzPct val="150000"/>
              <a:buNone/>
              <a:tabLst>
                <a:tab pos="1343025" algn="l"/>
              </a:tabLst>
            </a:pPr>
            <a:endParaRPr lang="sk-SK" sz="2200" dirty="0">
              <a:latin typeface="Calibri" panose="020F0502020204030204" pitchFamily="34" charset="0"/>
            </a:endParaRPr>
          </a:p>
          <a:p>
            <a:pPr marL="361950" indent="-361950">
              <a:buSzPct val="150000"/>
              <a:buNone/>
              <a:tabLst>
                <a:tab pos="1343025" algn="l"/>
              </a:tabLst>
            </a:pPr>
            <a:endParaRPr lang="sk-SK" sz="2200" i="1" dirty="0" smtClean="0">
              <a:latin typeface="Calibri" panose="020F0502020204030204" pitchFamily="34" charset="0"/>
            </a:endParaRPr>
          </a:p>
        </p:txBody>
      </p:sp>
      <p:grpSp>
        <p:nvGrpSpPr>
          <p:cNvPr id="58" name="Skupina 57"/>
          <p:cNvGrpSpPr/>
          <p:nvPr/>
        </p:nvGrpSpPr>
        <p:grpSpPr>
          <a:xfrm>
            <a:off x="2734937" y="4146245"/>
            <a:ext cx="3277223" cy="2603071"/>
            <a:chOff x="2564049" y="4137144"/>
            <a:chExt cx="3277223" cy="2603071"/>
          </a:xfrm>
        </p:grpSpPr>
        <p:sp>
          <p:nvSpPr>
            <p:cNvPr id="4" name="Ovál 3"/>
            <p:cNvSpPr/>
            <p:nvPr/>
          </p:nvSpPr>
          <p:spPr>
            <a:xfrm>
              <a:off x="2996645" y="5875099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" name="Ovál 4"/>
            <p:cNvSpPr/>
            <p:nvPr/>
          </p:nvSpPr>
          <p:spPr>
            <a:xfrm>
              <a:off x="3038961" y="4993539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Ovál 5"/>
            <p:cNvSpPr/>
            <p:nvPr/>
          </p:nvSpPr>
          <p:spPr>
            <a:xfrm>
              <a:off x="5128543" y="5835546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" name="Ovál 6"/>
            <p:cNvSpPr/>
            <p:nvPr/>
          </p:nvSpPr>
          <p:spPr>
            <a:xfrm>
              <a:off x="4097203" y="4453536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8" name="BlokTextu 7"/>
            <p:cNvSpPr txBox="1"/>
            <p:nvPr/>
          </p:nvSpPr>
          <p:spPr>
            <a:xfrm>
              <a:off x="2779640" y="4645885"/>
              <a:ext cx="3600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Calibri" panose="020F0502020204030204" pitchFamily="34" charset="0"/>
                </a:rPr>
                <a:t>3</a:t>
              </a:r>
              <a:endParaRPr lang="sk-SK" sz="2200" dirty="0">
                <a:latin typeface="Calibri" panose="020F0502020204030204" pitchFamily="34" charset="0"/>
              </a:endParaRPr>
            </a:p>
          </p:txBody>
        </p:sp>
        <p:sp>
          <p:nvSpPr>
            <p:cNvPr id="9" name="BlokTextu 8"/>
            <p:cNvSpPr txBox="1"/>
            <p:nvPr/>
          </p:nvSpPr>
          <p:spPr>
            <a:xfrm>
              <a:off x="3851920" y="4166665"/>
              <a:ext cx="3600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Calibri" panose="020F0502020204030204" pitchFamily="34" charset="0"/>
                </a:rPr>
                <a:t>5</a:t>
              </a:r>
              <a:endParaRPr lang="sk-SK" sz="2200" dirty="0">
                <a:latin typeface="Calibri" panose="020F0502020204030204" pitchFamily="34" charset="0"/>
              </a:endParaRPr>
            </a:p>
          </p:txBody>
        </p:sp>
        <p:sp>
          <p:nvSpPr>
            <p:cNvPr id="10" name="BlokTextu 9"/>
            <p:cNvSpPr txBox="1"/>
            <p:nvPr/>
          </p:nvSpPr>
          <p:spPr>
            <a:xfrm>
              <a:off x="4283968" y="6309328"/>
              <a:ext cx="60692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200" dirty="0" smtClean="0">
                  <a:latin typeface="Calibri" panose="020F0502020204030204" pitchFamily="34" charset="0"/>
                </a:rPr>
                <a:t>21</a:t>
              </a:r>
              <a:endParaRPr lang="sk-SK" sz="2200" dirty="0">
                <a:latin typeface="Calibri" panose="020F0502020204030204" pitchFamily="34" charset="0"/>
              </a:endParaRPr>
            </a:p>
          </p:txBody>
        </p:sp>
        <p:sp>
          <p:nvSpPr>
            <p:cNvPr id="11" name="BlokTextu 10"/>
            <p:cNvSpPr txBox="1"/>
            <p:nvPr/>
          </p:nvSpPr>
          <p:spPr>
            <a:xfrm>
              <a:off x="5177061" y="4585439"/>
              <a:ext cx="5394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Calibri" panose="020F0502020204030204" pitchFamily="34" charset="0"/>
                </a:rPr>
                <a:t>1</a:t>
              </a:r>
              <a:r>
                <a:rPr lang="sk-SK" sz="2200" dirty="0" smtClean="0">
                  <a:latin typeface="Calibri" panose="020F0502020204030204" pitchFamily="34" charset="0"/>
                </a:rPr>
                <a:t>5</a:t>
              </a:r>
              <a:endParaRPr lang="sk-SK" sz="2200" dirty="0">
                <a:latin typeface="Calibri" panose="020F0502020204030204" pitchFamily="34" charset="0"/>
              </a:endParaRPr>
            </a:p>
          </p:txBody>
        </p:sp>
        <p:cxnSp>
          <p:nvCxnSpPr>
            <p:cNvPr id="13" name="Rovná spojovacia šípka 12"/>
            <p:cNvCxnSpPr/>
            <p:nvPr/>
          </p:nvCxnSpPr>
          <p:spPr>
            <a:xfrm flipH="1">
              <a:off x="3082031" y="5061845"/>
              <a:ext cx="22006" cy="81325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ovacia šípka 15"/>
            <p:cNvCxnSpPr>
              <a:endCxn id="4" idx="7"/>
            </p:cNvCxnSpPr>
            <p:nvPr/>
          </p:nvCxnSpPr>
          <p:spPr>
            <a:xfrm flipH="1">
              <a:off x="3119570" y="4525544"/>
              <a:ext cx="1061281" cy="137064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ovacia šípka 18"/>
            <p:cNvCxnSpPr/>
            <p:nvPr/>
          </p:nvCxnSpPr>
          <p:spPr>
            <a:xfrm>
              <a:off x="3110969" y="5065547"/>
              <a:ext cx="2017574" cy="1122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ovná spojovacia šípka 21"/>
            <p:cNvCxnSpPr>
              <a:stCxn id="34" idx="6"/>
              <a:endCxn id="36" idx="3"/>
            </p:cNvCxnSpPr>
            <p:nvPr/>
          </p:nvCxnSpPr>
          <p:spPr>
            <a:xfrm flipH="1">
              <a:off x="3170969" y="5066253"/>
              <a:ext cx="2121397" cy="88085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ovná spojovacia šípka 24"/>
            <p:cNvCxnSpPr>
              <a:endCxn id="33" idx="1"/>
            </p:cNvCxnSpPr>
            <p:nvPr/>
          </p:nvCxnSpPr>
          <p:spPr>
            <a:xfrm>
              <a:off x="3108418" y="5065547"/>
              <a:ext cx="1052625" cy="140830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ovná spojovacia šípka 28"/>
            <p:cNvCxnSpPr/>
            <p:nvPr/>
          </p:nvCxnSpPr>
          <p:spPr>
            <a:xfrm>
              <a:off x="4169211" y="4525544"/>
              <a:ext cx="979139" cy="46914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BlokTextu 30"/>
            <p:cNvSpPr txBox="1"/>
            <p:nvPr/>
          </p:nvSpPr>
          <p:spPr>
            <a:xfrm>
              <a:off x="3116222" y="4137144"/>
              <a:ext cx="37854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200" b="1" i="1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R</a:t>
              </a:r>
              <a:endParaRPr lang="sk-SK" sz="2200" b="1" i="1" dirty="0">
                <a:solidFill>
                  <a:srgbClr val="C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2" name="BlokTextu 31"/>
            <p:cNvSpPr txBox="1"/>
            <p:nvPr/>
          </p:nvSpPr>
          <p:spPr>
            <a:xfrm>
              <a:off x="5301781" y="5692110"/>
              <a:ext cx="5394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Calibri" panose="020F0502020204030204" pitchFamily="34" charset="0"/>
                </a:rPr>
                <a:t>1</a:t>
              </a:r>
              <a:r>
                <a:rPr lang="sk-SK" sz="2200" dirty="0" smtClean="0">
                  <a:latin typeface="Calibri" panose="020F0502020204030204" pitchFamily="34" charset="0"/>
                </a:rPr>
                <a:t>9</a:t>
              </a:r>
              <a:endParaRPr lang="sk-SK" sz="2200" dirty="0">
                <a:latin typeface="Calibri" panose="020F0502020204030204" pitchFamily="34" charset="0"/>
              </a:endParaRPr>
            </a:p>
          </p:txBody>
        </p:sp>
        <p:sp>
          <p:nvSpPr>
            <p:cNvPr id="33" name="Ovál 32"/>
            <p:cNvSpPr/>
            <p:nvPr/>
          </p:nvSpPr>
          <p:spPr>
            <a:xfrm>
              <a:off x="4139952" y="6452764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4" name="Ovál 33"/>
            <p:cNvSpPr/>
            <p:nvPr/>
          </p:nvSpPr>
          <p:spPr>
            <a:xfrm>
              <a:off x="5148350" y="4994245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6" name="BlokTextu 35"/>
            <p:cNvSpPr txBox="1"/>
            <p:nvPr/>
          </p:nvSpPr>
          <p:spPr>
            <a:xfrm>
              <a:off x="2564049" y="5731663"/>
              <a:ext cx="60692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2200" dirty="0" smtClean="0">
                  <a:latin typeface="Calibri" panose="020F0502020204030204" pitchFamily="34" charset="0"/>
                </a:rPr>
                <a:t>30</a:t>
              </a:r>
              <a:endParaRPr lang="sk-SK" sz="220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412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Relácie - vlastnosti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rmAutofit/>
          </a:bodyPr>
          <a:lstStyle/>
          <a:p>
            <a:pPr marL="180975" indent="-180975">
              <a:spcBef>
                <a:spcPts val="0"/>
              </a:spcBef>
              <a:spcAft>
                <a:spcPts val="1200"/>
              </a:spcAft>
              <a:buSzPct val="150000"/>
            </a:pPr>
            <a:r>
              <a:rPr lang="sk-SK" sz="2200" dirty="0" smtClean="0">
                <a:latin typeface="Calibri" panose="020F0502020204030204" pitchFamily="34" charset="0"/>
              </a:rPr>
              <a:t>Relácia </a:t>
            </a:r>
            <a:r>
              <a:rPr lang="sk-SK" sz="2200" i="1" dirty="0" smtClean="0">
                <a:latin typeface="Calibri" panose="020F0502020204030204" pitchFamily="34" charset="0"/>
              </a:rPr>
              <a:t>R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 </a:t>
            </a:r>
            <a:r>
              <a:rPr lang="sk-SK" sz="2200" i="1" dirty="0" smtClean="0">
                <a:latin typeface="Calibri" panose="020F0502020204030204" pitchFamily="34" charset="0"/>
              </a:rPr>
              <a:t>A </a:t>
            </a:r>
            <a:r>
              <a:rPr lang="sk-SK" sz="2200" dirty="0" smtClean="0">
                <a:latin typeface="Calibri" panose="020F0502020204030204" pitchFamily="34" charset="0"/>
              </a:rPr>
              <a:t>× </a:t>
            </a:r>
            <a:r>
              <a:rPr lang="sk-SK" sz="2200" i="1" dirty="0" smtClean="0">
                <a:latin typeface="Calibri" panose="020F0502020204030204" pitchFamily="34" charset="0"/>
              </a:rPr>
              <a:t>A</a:t>
            </a:r>
            <a:r>
              <a:rPr lang="sk-SK" sz="2200" dirty="0" smtClean="0">
                <a:latin typeface="Calibri" panose="020F0502020204030204" pitchFamily="34" charset="0"/>
              </a:rPr>
              <a:t> je </a:t>
            </a:r>
            <a:r>
              <a:rPr lang="sk-SK" sz="2200" b="1" dirty="0" smtClean="0">
                <a:latin typeface="Calibri" panose="020F0502020204030204" pitchFamily="34" charset="0"/>
              </a:rPr>
              <a:t>reflexívna</a:t>
            </a:r>
            <a:r>
              <a:rPr lang="sk-SK" sz="2200" dirty="0" smtClean="0">
                <a:latin typeface="Calibri" panose="020F0502020204030204" pitchFamily="34" charset="0"/>
              </a:rPr>
              <a:t>, ak pre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</a:t>
            </a:r>
            <a:r>
              <a:rPr lang="sk-SK" sz="2200" i="1" dirty="0" err="1" smtClean="0">
                <a:latin typeface="Calibri" panose="020F0502020204030204" pitchFamily="34" charset="0"/>
                <a:sym typeface="Symbol"/>
              </a:rPr>
              <a:t>x</a:t>
            </a:r>
            <a:r>
              <a:rPr lang="sk-SK" sz="2200" dirty="0" err="1" smtClean="0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 err="1" smtClean="0">
                <a:latin typeface="Calibri" panose="020F0502020204030204" pitchFamily="34" charset="0"/>
                <a:sym typeface="Symbol"/>
              </a:rPr>
              <a:t>A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: </a:t>
            </a:r>
            <a:r>
              <a:rPr lang="sk-SK" sz="2200" i="1" dirty="0" err="1" smtClean="0">
                <a:latin typeface="Calibri" panose="020F0502020204030204" pitchFamily="34" charset="0"/>
              </a:rPr>
              <a:t>xRx</a:t>
            </a:r>
            <a:endParaRPr lang="sk-SK" sz="2200" i="1" dirty="0" smtClean="0">
              <a:latin typeface="Calibri" panose="020F0502020204030204" pitchFamily="34" charset="0"/>
            </a:endParaRPr>
          </a:p>
          <a:p>
            <a:pPr marL="180975" indent="-180975">
              <a:spcBef>
                <a:spcPts val="0"/>
              </a:spcBef>
              <a:spcAft>
                <a:spcPts val="1200"/>
              </a:spcAft>
              <a:buSzPct val="150000"/>
            </a:pPr>
            <a:r>
              <a:rPr lang="sk-SK" sz="2200" dirty="0" smtClean="0">
                <a:latin typeface="Calibri" panose="020F0502020204030204" pitchFamily="34" charset="0"/>
              </a:rPr>
              <a:t>Relácia </a:t>
            </a:r>
            <a:r>
              <a:rPr lang="sk-SK" sz="2200" i="1" dirty="0" smtClean="0">
                <a:latin typeface="Calibri" panose="020F0502020204030204" pitchFamily="34" charset="0"/>
              </a:rPr>
              <a:t>R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 </a:t>
            </a:r>
            <a:r>
              <a:rPr lang="sk-SK" sz="2200" i="1" dirty="0" smtClean="0">
                <a:latin typeface="Calibri" panose="020F0502020204030204" pitchFamily="34" charset="0"/>
              </a:rPr>
              <a:t>A </a:t>
            </a:r>
            <a:r>
              <a:rPr lang="sk-SK" sz="2200" dirty="0" smtClean="0">
                <a:latin typeface="Calibri" panose="020F0502020204030204" pitchFamily="34" charset="0"/>
              </a:rPr>
              <a:t>× </a:t>
            </a:r>
            <a:r>
              <a:rPr lang="sk-SK" sz="2200" i="1" dirty="0" smtClean="0">
                <a:latin typeface="Calibri" panose="020F0502020204030204" pitchFamily="34" charset="0"/>
              </a:rPr>
              <a:t>A</a:t>
            </a:r>
            <a:r>
              <a:rPr lang="sk-SK" sz="2200" dirty="0" smtClean="0">
                <a:latin typeface="Calibri" panose="020F0502020204030204" pitchFamily="34" charset="0"/>
              </a:rPr>
              <a:t> je </a:t>
            </a:r>
            <a:r>
              <a:rPr lang="sk-SK" sz="2200" b="1" dirty="0" smtClean="0">
                <a:latin typeface="Calibri" panose="020F0502020204030204" pitchFamily="34" charset="0"/>
              </a:rPr>
              <a:t>symetrická</a:t>
            </a:r>
            <a:r>
              <a:rPr lang="sk-SK" sz="2200" dirty="0" smtClean="0">
                <a:latin typeface="Calibri" panose="020F0502020204030204" pitchFamily="34" charset="0"/>
              </a:rPr>
              <a:t>, ak pre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</a:t>
            </a: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x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, </a:t>
            </a:r>
            <a:r>
              <a:rPr lang="sk-SK" sz="2200" i="1" dirty="0" err="1" smtClean="0">
                <a:latin typeface="Calibri" panose="020F0502020204030204" pitchFamily="34" charset="0"/>
                <a:sym typeface="Symbol"/>
              </a:rPr>
              <a:t>y</a:t>
            </a:r>
            <a:r>
              <a:rPr lang="sk-SK" sz="2200" dirty="0" err="1" smtClean="0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 err="1" smtClean="0">
                <a:latin typeface="Calibri" panose="020F0502020204030204" pitchFamily="34" charset="0"/>
                <a:sym typeface="Symbol"/>
              </a:rPr>
              <a:t>A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: </a:t>
            </a:r>
            <a:r>
              <a:rPr lang="sk-SK" sz="2200" i="1" dirty="0" err="1" smtClean="0">
                <a:latin typeface="Calibri" panose="020F0502020204030204" pitchFamily="34" charset="0"/>
              </a:rPr>
              <a:t>xRy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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sk-SK" sz="2200" i="1" dirty="0" err="1" smtClean="0">
                <a:latin typeface="Calibri" panose="020F0502020204030204" pitchFamily="34" charset="0"/>
              </a:rPr>
              <a:t>yRx</a:t>
            </a:r>
            <a:endParaRPr lang="sk-SK" sz="2200" i="1" dirty="0" smtClean="0">
              <a:latin typeface="Calibri" panose="020F0502020204030204" pitchFamily="34" charset="0"/>
            </a:endParaRPr>
          </a:p>
          <a:p>
            <a:pPr marL="180975" indent="-180975">
              <a:spcBef>
                <a:spcPts val="0"/>
              </a:spcBef>
              <a:spcAft>
                <a:spcPts val="1200"/>
              </a:spcAft>
              <a:buSzPct val="150000"/>
            </a:pPr>
            <a:r>
              <a:rPr lang="sk-SK" sz="2200" dirty="0">
                <a:latin typeface="Calibri" panose="020F0502020204030204" pitchFamily="34" charset="0"/>
              </a:rPr>
              <a:t>Relácia </a:t>
            </a:r>
            <a:r>
              <a:rPr lang="sk-SK" sz="2200" i="1" dirty="0">
                <a:latin typeface="Calibri" panose="020F0502020204030204" pitchFamily="34" charset="0"/>
              </a:rPr>
              <a:t>R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 </a:t>
            </a:r>
            <a:r>
              <a:rPr lang="sk-SK" sz="2200" i="1" dirty="0">
                <a:latin typeface="Calibri" panose="020F0502020204030204" pitchFamily="34" charset="0"/>
              </a:rPr>
              <a:t>A </a:t>
            </a:r>
            <a:r>
              <a:rPr lang="sk-SK" sz="2200" dirty="0">
                <a:latin typeface="Calibri" panose="020F0502020204030204" pitchFamily="34" charset="0"/>
              </a:rPr>
              <a:t>× </a:t>
            </a:r>
            <a:r>
              <a:rPr lang="sk-SK" sz="2200" i="1" dirty="0">
                <a:latin typeface="Calibri" panose="020F0502020204030204" pitchFamily="34" charset="0"/>
              </a:rPr>
              <a:t>A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</a:rPr>
              <a:t>je </a:t>
            </a:r>
            <a:r>
              <a:rPr lang="sk-SK" sz="2200" b="1" dirty="0" smtClean="0">
                <a:latin typeface="Calibri" panose="020F0502020204030204" pitchFamily="34" charset="0"/>
              </a:rPr>
              <a:t>tranzitívna, </a:t>
            </a:r>
            <a:r>
              <a:rPr lang="sk-SK" sz="2200" dirty="0" smtClean="0">
                <a:latin typeface="Calibri" panose="020F0502020204030204" pitchFamily="34" charset="0"/>
              </a:rPr>
              <a:t>ak pre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</a:t>
            </a:r>
            <a:r>
              <a:rPr lang="sk-SK" sz="2200" i="1" dirty="0">
                <a:latin typeface="Calibri" panose="020F0502020204030204" pitchFamily="34" charset="0"/>
                <a:sym typeface="Symbol"/>
              </a:rPr>
              <a:t>x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, </a:t>
            </a: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y, </a:t>
            </a:r>
            <a:r>
              <a:rPr lang="sk-SK" sz="2200" i="1" dirty="0" err="1" smtClean="0">
                <a:latin typeface="Calibri" panose="020F0502020204030204" pitchFamily="34" charset="0"/>
                <a:sym typeface="Symbol"/>
              </a:rPr>
              <a:t>z</a:t>
            </a:r>
            <a:r>
              <a:rPr lang="sk-SK" sz="2200" dirty="0" err="1" smtClean="0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 err="1">
                <a:latin typeface="Calibri" panose="020F0502020204030204" pitchFamily="34" charset="0"/>
                <a:sym typeface="Symbol"/>
              </a:rPr>
              <a:t>A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: </a:t>
            </a:r>
            <a:r>
              <a:rPr lang="en-US" sz="2200" dirty="0">
                <a:latin typeface="Calibri" panose="020F0502020204030204" pitchFamily="34" charset="0"/>
                <a:sym typeface="Symbol"/>
              </a:rPr>
              <a:t>(</a:t>
            </a:r>
            <a:r>
              <a:rPr lang="sk-SK" sz="2200" i="1" dirty="0" err="1" smtClean="0">
                <a:latin typeface="Calibri" panose="020F0502020204030204" pitchFamily="34" charset="0"/>
              </a:rPr>
              <a:t>xRy</a:t>
            </a:r>
            <a:r>
              <a:rPr lang="sk-SK" sz="2200" i="1" dirty="0" smtClean="0"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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sk-SK" sz="2200" i="1" dirty="0" err="1" smtClean="0">
                <a:latin typeface="Calibri" panose="020F0502020204030204" pitchFamily="34" charset="0"/>
              </a:rPr>
              <a:t>yRz</a:t>
            </a:r>
            <a:r>
              <a:rPr lang="en-US" sz="2200" dirty="0" smtClean="0">
                <a:latin typeface="Calibri" panose="020F0502020204030204" pitchFamily="34" charset="0"/>
              </a:rPr>
              <a:t>)</a:t>
            </a:r>
            <a:r>
              <a:rPr lang="sk-SK" sz="2200" i="1" dirty="0" smtClean="0"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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sk-SK" sz="2200" i="1" dirty="0" err="1" smtClean="0">
                <a:latin typeface="Calibri" panose="020F0502020204030204" pitchFamily="34" charset="0"/>
              </a:rPr>
              <a:t>xRz</a:t>
            </a:r>
            <a:endParaRPr lang="sk-SK" sz="2200" i="1" dirty="0" smtClean="0">
              <a:latin typeface="Calibri" panose="020F0502020204030204" pitchFamily="34" charset="0"/>
            </a:endParaRPr>
          </a:p>
          <a:p>
            <a:pPr marL="180975" indent="-180975">
              <a:spcBef>
                <a:spcPts val="0"/>
              </a:spcBef>
              <a:spcAft>
                <a:spcPts val="1200"/>
              </a:spcAft>
              <a:buSzPct val="150000"/>
            </a:pPr>
            <a:r>
              <a:rPr lang="sk-SK" sz="2200" dirty="0">
                <a:latin typeface="Calibri" panose="020F0502020204030204" pitchFamily="34" charset="0"/>
              </a:rPr>
              <a:t>Relácia </a:t>
            </a:r>
            <a:r>
              <a:rPr lang="sk-SK" sz="2200" i="1" dirty="0">
                <a:latin typeface="Calibri" panose="020F0502020204030204" pitchFamily="34" charset="0"/>
              </a:rPr>
              <a:t>R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 </a:t>
            </a:r>
            <a:r>
              <a:rPr lang="sk-SK" sz="2200" i="1" dirty="0">
                <a:latin typeface="Calibri" panose="020F0502020204030204" pitchFamily="34" charset="0"/>
              </a:rPr>
              <a:t>A </a:t>
            </a:r>
            <a:r>
              <a:rPr lang="sk-SK" sz="2200" dirty="0">
                <a:latin typeface="Calibri" panose="020F0502020204030204" pitchFamily="34" charset="0"/>
              </a:rPr>
              <a:t>× </a:t>
            </a:r>
            <a:r>
              <a:rPr lang="sk-SK" sz="2200" i="1" dirty="0">
                <a:latin typeface="Calibri" panose="020F0502020204030204" pitchFamily="34" charset="0"/>
              </a:rPr>
              <a:t>A</a:t>
            </a:r>
            <a:r>
              <a:rPr lang="sk-SK" sz="2200" dirty="0">
                <a:latin typeface="Calibri" panose="020F0502020204030204" pitchFamily="34" charset="0"/>
              </a:rPr>
              <a:t> je </a:t>
            </a:r>
            <a:r>
              <a:rPr lang="sk-SK" sz="2200" b="1" dirty="0" smtClean="0">
                <a:latin typeface="Calibri" panose="020F0502020204030204" pitchFamily="34" charset="0"/>
              </a:rPr>
              <a:t>antisymetrická</a:t>
            </a:r>
            <a:r>
              <a:rPr lang="sk-SK" sz="2200" dirty="0" smtClean="0">
                <a:latin typeface="Calibri" panose="020F0502020204030204" pitchFamily="34" charset="0"/>
              </a:rPr>
              <a:t>,</a:t>
            </a:r>
            <a:r>
              <a:rPr lang="sk-SK" sz="2200" b="1" dirty="0" smtClean="0">
                <a:latin typeface="Calibri" panose="020F0502020204030204" pitchFamily="34" charset="0"/>
              </a:rPr>
              <a:t> </a:t>
            </a:r>
            <a:r>
              <a:rPr lang="sk-SK" sz="2200" dirty="0">
                <a:latin typeface="Calibri" panose="020F0502020204030204" pitchFamily="34" charset="0"/>
              </a:rPr>
              <a:t>ak pre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</a:t>
            </a:r>
            <a:r>
              <a:rPr lang="sk-SK" sz="2200" i="1" dirty="0">
                <a:latin typeface="Calibri" panose="020F0502020204030204" pitchFamily="34" charset="0"/>
                <a:sym typeface="Symbol"/>
              </a:rPr>
              <a:t>x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, </a:t>
            </a:r>
            <a:r>
              <a:rPr lang="sk-SK" sz="2200" i="1" dirty="0" err="1" smtClean="0">
                <a:latin typeface="Calibri" panose="020F0502020204030204" pitchFamily="34" charset="0"/>
                <a:sym typeface="Symbol"/>
              </a:rPr>
              <a:t>y</a:t>
            </a:r>
            <a:r>
              <a:rPr lang="sk-SK" sz="2200" dirty="0" err="1" smtClean="0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 err="1" smtClean="0">
                <a:latin typeface="Calibri" panose="020F0502020204030204" pitchFamily="34" charset="0"/>
                <a:sym typeface="Symbol"/>
              </a:rPr>
              <a:t>A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: </a:t>
            </a:r>
            <a:r>
              <a:rPr lang="en-US" sz="2200" dirty="0" smtClean="0">
                <a:latin typeface="Calibri" panose="020F0502020204030204" pitchFamily="34" charset="0"/>
                <a:sym typeface="Symbol"/>
              </a:rPr>
              <a:t>(</a:t>
            </a:r>
            <a:r>
              <a:rPr lang="sk-SK" sz="2200" i="1" dirty="0" err="1" smtClean="0">
                <a:latin typeface="Calibri" panose="020F0502020204030204" pitchFamily="34" charset="0"/>
              </a:rPr>
              <a:t>xRy</a:t>
            </a:r>
            <a:r>
              <a:rPr lang="sk-SK" sz="2200" i="1" dirty="0" smtClean="0">
                <a:latin typeface="Calibri" panose="020F0502020204030204" pitchFamily="34" charset="0"/>
              </a:rPr>
              <a:t>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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i="1" dirty="0" err="1" smtClean="0">
                <a:latin typeface="Calibri" panose="020F0502020204030204" pitchFamily="34" charset="0"/>
              </a:rPr>
              <a:t>yRx</a:t>
            </a:r>
            <a:r>
              <a:rPr lang="en-US" sz="2200" i="1" dirty="0" smtClean="0">
                <a:latin typeface="Calibri" panose="020F0502020204030204" pitchFamily="34" charset="0"/>
              </a:rPr>
              <a:t>)</a:t>
            </a:r>
            <a:r>
              <a:rPr lang="sk-SK" sz="2200" i="1" dirty="0" smtClean="0">
                <a:latin typeface="Calibri" panose="020F0502020204030204" pitchFamily="34" charset="0"/>
              </a:rPr>
              <a:t>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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i="1" dirty="0" smtClean="0">
                <a:latin typeface="Calibri" panose="020F0502020204030204" pitchFamily="34" charset="0"/>
              </a:rPr>
              <a:t>x </a:t>
            </a:r>
            <a:r>
              <a:rPr lang="sk-SK" sz="2200" dirty="0" smtClean="0">
                <a:latin typeface="Calibri" panose="020F0502020204030204" pitchFamily="34" charset="0"/>
              </a:rPr>
              <a:t>= </a:t>
            </a:r>
            <a:r>
              <a:rPr lang="sk-SK" sz="2200" i="1" dirty="0" smtClean="0">
                <a:latin typeface="Calibri" panose="020F0502020204030204" pitchFamily="34" charset="0"/>
              </a:rPr>
              <a:t>y</a:t>
            </a:r>
            <a:endParaRPr lang="sk-SK" sz="2200" i="1" dirty="0">
              <a:latin typeface="Calibri" panose="020F0502020204030204" pitchFamily="34" charset="0"/>
            </a:endParaRPr>
          </a:p>
          <a:p>
            <a:pPr marL="180975" indent="-180975">
              <a:spcBef>
                <a:spcPts val="0"/>
              </a:spcBef>
              <a:spcAft>
                <a:spcPts val="1200"/>
              </a:spcAft>
              <a:buSzPct val="150000"/>
            </a:pPr>
            <a:r>
              <a:rPr lang="sk-SK" sz="2200" dirty="0" smtClean="0">
                <a:latin typeface="Calibri" panose="020F0502020204030204" pitchFamily="34" charset="0"/>
              </a:rPr>
              <a:t>Relácia </a:t>
            </a:r>
            <a:r>
              <a:rPr lang="sk-SK" sz="2200" i="1" dirty="0">
                <a:latin typeface="Calibri" panose="020F0502020204030204" pitchFamily="34" charset="0"/>
              </a:rPr>
              <a:t>R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 </a:t>
            </a:r>
            <a:r>
              <a:rPr lang="sk-SK" sz="2200" i="1" dirty="0">
                <a:latin typeface="Calibri" panose="020F0502020204030204" pitchFamily="34" charset="0"/>
              </a:rPr>
              <a:t>A </a:t>
            </a:r>
            <a:r>
              <a:rPr lang="sk-SK" sz="2200" dirty="0">
                <a:latin typeface="Calibri" panose="020F0502020204030204" pitchFamily="34" charset="0"/>
              </a:rPr>
              <a:t>× </a:t>
            </a:r>
            <a:r>
              <a:rPr lang="sk-SK" sz="2200" i="1" dirty="0">
                <a:latin typeface="Calibri" panose="020F0502020204030204" pitchFamily="34" charset="0"/>
              </a:rPr>
              <a:t>A</a:t>
            </a:r>
            <a:r>
              <a:rPr lang="sk-SK" sz="2200" dirty="0">
                <a:latin typeface="Calibri" panose="020F0502020204030204" pitchFamily="34" charset="0"/>
              </a:rPr>
              <a:t> je </a:t>
            </a:r>
            <a:r>
              <a:rPr lang="sk-SK" sz="2200" b="1" dirty="0" smtClean="0">
                <a:latin typeface="Calibri" panose="020F0502020204030204" pitchFamily="34" charset="0"/>
              </a:rPr>
              <a:t>trichotomická</a:t>
            </a:r>
            <a:r>
              <a:rPr lang="en-US" sz="2200" b="1" dirty="0" smtClean="0">
                <a:latin typeface="Calibri" panose="020F0502020204030204" pitchFamily="34" charset="0"/>
              </a:rPr>
              <a:t> (</a:t>
            </a:r>
            <a:r>
              <a:rPr lang="sk-SK" sz="2200" b="1" dirty="0" smtClean="0">
                <a:latin typeface="Calibri" panose="020F0502020204030204" pitchFamily="34" charset="0"/>
              </a:rPr>
              <a:t>úplná</a:t>
            </a:r>
            <a:r>
              <a:rPr lang="en-US" sz="2200" b="1" dirty="0" smtClean="0">
                <a:latin typeface="Calibri" panose="020F0502020204030204" pitchFamily="34" charset="0"/>
              </a:rPr>
              <a:t>)</a:t>
            </a:r>
            <a:r>
              <a:rPr lang="sk-SK" sz="2200" dirty="0" smtClean="0">
                <a:latin typeface="Calibri" panose="020F0502020204030204" pitchFamily="34" charset="0"/>
              </a:rPr>
              <a:t>,</a:t>
            </a:r>
            <a:r>
              <a:rPr lang="sk-SK" sz="2200" b="1" dirty="0" smtClean="0"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</a:rPr>
              <a:t>ak pre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</a:t>
            </a: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x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, </a:t>
            </a: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y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 smtClean="0">
                <a:latin typeface="Calibri" panose="020F0502020204030204" pitchFamily="34" charset="0"/>
                <a:sym typeface="Symbol"/>
              </a:rPr>
              <a:t>A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platí práve jedna z možností: </a:t>
            </a:r>
            <a:r>
              <a:rPr lang="sk-SK" sz="2200" i="1" dirty="0" err="1" smtClean="0">
                <a:latin typeface="Calibri" panose="020F0502020204030204" pitchFamily="34" charset="0"/>
              </a:rPr>
              <a:t>xRy</a:t>
            </a:r>
            <a:r>
              <a:rPr lang="sk-SK" sz="2200" i="1" dirty="0" smtClean="0">
                <a:latin typeface="Calibri" panose="020F0502020204030204" pitchFamily="34" charset="0"/>
              </a:rPr>
              <a:t>, </a:t>
            </a:r>
            <a:r>
              <a:rPr lang="sk-SK" sz="2200" i="1" dirty="0" err="1" smtClean="0">
                <a:latin typeface="Calibri" panose="020F0502020204030204" pitchFamily="34" charset="0"/>
              </a:rPr>
              <a:t>yRx</a:t>
            </a:r>
            <a:r>
              <a:rPr lang="sk-SK" sz="2200" i="1" dirty="0" smtClean="0">
                <a:latin typeface="Calibri" panose="020F0502020204030204" pitchFamily="34" charset="0"/>
              </a:rPr>
              <a:t>, x</a:t>
            </a:r>
            <a:r>
              <a:rPr lang="sk-SK" sz="2200" dirty="0" smtClean="0">
                <a:latin typeface="Calibri" panose="020F0502020204030204" pitchFamily="34" charset="0"/>
              </a:rPr>
              <a:t>=</a:t>
            </a:r>
            <a:r>
              <a:rPr lang="sk-SK" sz="2200" i="1" dirty="0" smtClean="0">
                <a:latin typeface="Calibri" panose="020F0502020204030204" pitchFamily="34" charset="0"/>
              </a:rPr>
              <a:t>y  </a:t>
            </a:r>
            <a:r>
              <a:rPr lang="sk-SK" sz="2200" dirty="0" smtClean="0">
                <a:latin typeface="Calibri" panose="020F0502020204030204" pitchFamily="34" charset="0"/>
              </a:rPr>
              <a:t>(pre </a:t>
            </a:r>
            <a:r>
              <a:rPr lang="sk-SK" sz="2200" dirty="0">
                <a:latin typeface="Calibri" panose="020F0502020204030204" pitchFamily="34" charset="0"/>
              </a:rPr>
              <a:t>každé rôzne </a:t>
            </a:r>
            <a:r>
              <a:rPr lang="sk-SK" sz="2200" i="1" dirty="0">
                <a:latin typeface="Calibri" panose="020F0502020204030204" pitchFamily="34" charset="0"/>
              </a:rPr>
              <a:t>x</a:t>
            </a:r>
            <a:r>
              <a:rPr lang="sk-SK" sz="2200" dirty="0">
                <a:latin typeface="Calibri" panose="020F0502020204030204" pitchFamily="34" charset="0"/>
              </a:rPr>
              <a:t>, </a:t>
            </a:r>
            <a:r>
              <a:rPr lang="sk-SK" sz="2200" i="1" dirty="0">
                <a:latin typeface="Calibri" panose="020F0502020204030204" pitchFamily="34" charset="0"/>
              </a:rPr>
              <a:t>y</a:t>
            </a:r>
            <a:r>
              <a:rPr lang="sk-SK" sz="2200" dirty="0">
                <a:latin typeface="Calibri" panose="020F0502020204030204" pitchFamily="34" charset="0"/>
              </a:rPr>
              <a:t> platí </a:t>
            </a:r>
            <a:r>
              <a:rPr lang="sk-SK" sz="2200" i="1" dirty="0" err="1">
                <a:latin typeface="Calibri" panose="020F0502020204030204" pitchFamily="34" charset="0"/>
              </a:rPr>
              <a:t>xRy</a:t>
            </a:r>
            <a:r>
              <a:rPr lang="sk-SK" sz="2200" dirty="0">
                <a:latin typeface="Calibri" panose="020F0502020204030204" pitchFamily="34" charset="0"/>
              </a:rPr>
              <a:t> alebo </a:t>
            </a:r>
            <a:r>
              <a:rPr lang="sk-SK" sz="2200" i="1" dirty="0" err="1" smtClean="0">
                <a:latin typeface="Calibri" panose="020F0502020204030204" pitchFamily="34" charset="0"/>
              </a:rPr>
              <a:t>yRx</a:t>
            </a:r>
            <a:r>
              <a:rPr lang="sk-SK" sz="2200" dirty="0" smtClean="0">
                <a:latin typeface="Calibri" panose="020F0502020204030204" pitchFamily="34" charset="0"/>
              </a:rPr>
              <a:t>)</a:t>
            </a:r>
            <a:endParaRPr lang="en-US" sz="22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56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Relácie - reflexívnosť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22433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200" dirty="0" smtClean="0">
                <a:latin typeface="Calibri" panose="020F0502020204030204" pitchFamily="34" charset="0"/>
              </a:rPr>
              <a:t>Relácia </a:t>
            </a:r>
            <a:r>
              <a:rPr lang="sk-SK" sz="2200" i="1" dirty="0" smtClean="0">
                <a:latin typeface="Calibri" panose="020F0502020204030204" pitchFamily="34" charset="0"/>
              </a:rPr>
              <a:t>R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 </a:t>
            </a:r>
            <a:r>
              <a:rPr lang="sk-SK" sz="2200" i="1" dirty="0" smtClean="0">
                <a:latin typeface="Calibri" panose="020F0502020204030204" pitchFamily="34" charset="0"/>
              </a:rPr>
              <a:t>A </a:t>
            </a:r>
            <a:r>
              <a:rPr lang="sk-SK" sz="2200" dirty="0" smtClean="0">
                <a:latin typeface="Calibri" panose="020F0502020204030204" pitchFamily="34" charset="0"/>
              </a:rPr>
              <a:t>× </a:t>
            </a:r>
            <a:r>
              <a:rPr lang="sk-SK" sz="2200" i="1" dirty="0" smtClean="0">
                <a:latin typeface="Calibri" panose="020F0502020204030204" pitchFamily="34" charset="0"/>
              </a:rPr>
              <a:t>A</a:t>
            </a:r>
            <a:r>
              <a:rPr lang="sk-SK" sz="2200" dirty="0" smtClean="0">
                <a:latin typeface="Calibri" panose="020F0502020204030204" pitchFamily="34" charset="0"/>
              </a:rPr>
              <a:t> je </a:t>
            </a:r>
            <a:r>
              <a:rPr lang="sk-SK" sz="2200" b="1" dirty="0" smtClean="0">
                <a:latin typeface="Calibri" panose="020F0502020204030204" pitchFamily="34" charset="0"/>
              </a:rPr>
              <a:t>reflexívna</a:t>
            </a:r>
            <a:r>
              <a:rPr lang="sk-SK" sz="2200" dirty="0" smtClean="0">
                <a:latin typeface="Calibri" panose="020F0502020204030204" pitchFamily="34" charset="0"/>
              </a:rPr>
              <a:t>, ak pre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</a:t>
            </a:r>
            <a:r>
              <a:rPr lang="sk-SK" sz="2200" i="1" dirty="0" err="1" smtClean="0">
                <a:latin typeface="Calibri" panose="020F0502020204030204" pitchFamily="34" charset="0"/>
                <a:sym typeface="Symbol"/>
              </a:rPr>
              <a:t>x</a:t>
            </a:r>
            <a:r>
              <a:rPr lang="sk-SK" sz="2200" dirty="0" err="1" smtClean="0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 err="1" smtClean="0">
                <a:latin typeface="Calibri" panose="020F0502020204030204" pitchFamily="34" charset="0"/>
                <a:sym typeface="Symbol"/>
              </a:rPr>
              <a:t>A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: </a:t>
            </a:r>
            <a:r>
              <a:rPr lang="sk-SK" sz="2200" i="1" dirty="0" err="1" smtClean="0">
                <a:latin typeface="Calibri" panose="020F0502020204030204" pitchFamily="34" charset="0"/>
              </a:rPr>
              <a:t>xRx</a:t>
            </a:r>
            <a:endParaRPr lang="sk-SK" sz="2200" i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k-SK" sz="22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Každý prvok je sám so sebou v relácii</a:t>
            </a:r>
            <a:endParaRPr lang="sk-SK" sz="2200" i="1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k-SK" sz="22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Relácia je reflexívna, ak každý vrchol grafu má slučku</a:t>
            </a:r>
          </a:p>
          <a:p>
            <a:pPr marL="0" indent="0">
              <a:buNone/>
            </a:pPr>
            <a:endParaRPr lang="sk-SK" sz="1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2200" dirty="0" smtClean="0">
                <a:latin typeface="Calibri" panose="020F0502020204030204" pitchFamily="34" charset="0"/>
              </a:rPr>
              <a:t>Určte, ktoré z nasledujúcich relácií sú reflexívne a ktoré nie sú!</a:t>
            </a:r>
          </a:p>
        </p:txBody>
      </p:sp>
      <p:sp>
        <p:nvSpPr>
          <p:cNvPr id="4" name="Zaoblený obdĺžnik 3"/>
          <p:cNvSpPr/>
          <p:nvPr/>
        </p:nvSpPr>
        <p:spPr>
          <a:xfrm>
            <a:off x="539552" y="1524000"/>
            <a:ext cx="8280920" cy="1328936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8142548" y="3789040"/>
            <a:ext cx="82194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k-SK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áno</a:t>
            </a:r>
          </a:p>
          <a:p>
            <a:pPr>
              <a:spcBef>
                <a:spcPts val="600"/>
              </a:spcBef>
            </a:pPr>
            <a:r>
              <a:rPr lang="sk-SK" sz="2200" dirty="0" smtClean="0">
                <a:latin typeface="Calibri" panose="020F0502020204030204" pitchFamily="34" charset="0"/>
              </a:rPr>
              <a:t>nie</a:t>
            </a:r>
          </a:p>
          <a:p>
            <a:pPr>
              <a:spcBef>
                <a:spcPts val="600"/>
              </a:spcBef>
            </a:pPr>
            <a:r>
              <a:rPr lang="sk-SK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áno</a:t>
            </a:r>
          </a:p>
          <a:p>
            <a:pPr>
              <a:spcBef>
                <a:spcPts val="600"/>
              </a:spcBef>
            </a:pPr>
            <a:r>
              <a:rPr lang="sk-SK" sz="2200" dirty="0" smtClean="0">
                <a:latin typeface="Calibri" panose="020F0502020204030204" pitchFamily="34" charset="0"/>
              </a:rPr>
              <a:t>nie</a:t>
            </a:r>
          </a:p>
          <a:p>
            <a:pPr>
              <a:spcBef>
                <a:spcPts val="600"/>
              </a:spcBef>
            </a:pPr>
            <a:r>
              <a:rPr lang="sk-SK" sz="2200" dirty="0" smtClean="0">
                <a:latin typeface="Calibri" panose="020F0502020204030204" pitchFamily="34" charset="0"/>
              </a:rPr>
              <a:t>nie</a:t>
            </a:r>
            <a:endParaRPr lang="sk-SK" sz="2200" dirty="0">
              <a:latin typeface="Calibri" panose="020F0502020204030204" pitchFamily="34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65594" y="3790046"/>
            <a:ext cx="7676954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lvl="0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1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 :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„je väčší alebo rovný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“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„je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väčší“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3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„je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rovný“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„je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potomkom“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5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„je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otcom“</a:t>
            </a:r>
            <a:endParaRPr lang="sk-SK" sz="2200" dirty="0">
              <a:solidFill>
                <a:prstClr val="black"/>
              </a:solidFill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endParaRPr lang="sk-SK" sz="2200" dirty="0" smtClean="0">
              <a:solidFill>
                <a:prstClr val="black"/>
              </a:solidFill>
              <a:latin typeface="Calibri" panose="020F050202020403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4555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Relácie - reflexívnosť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24048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200" dirty="0" smtClean="0">
                <a:latin typeface="Calibri" panose="020F0502020204030204" pitchFamily="34" charset="0"/>
              </a:rPr>
              <a:t>Relácia </a:t>
            </a:r>
            <a:r>
              <a:rPr lang="sk-SK" sz="2200" i="1" dirty="0" smtClean="0">
                <a:latin typeface="Calibri" panose="020F0502020204030204" pitchFamily="34" charset="0"/>
              </a:rPr>
              <a:t>R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 </a:t>
            </a:r>
            <a:r>
              <a:rPr lang="sk-SK" sz="2200" i="1" dirty="0" smtClean="0">
                <a:latin typeface="Calibri" panose="020F0502020204030204" pitchFamily="34" charset="0"/>
              </a:rPr>
              <a:t>A </a:t>
            </a:r>
            <a:r>
              <a:rPr lang="sk-SK" sz="2200" dirty="0" smtClean="0">
                <a:latin typeface="Calibri" panose="020F0502020204030204" pitchFamily="34" charset="0"/>
              </a:rPr>
              <a:t>× </a:t>
            </a:r>
            <a:r>
              <a:rPr lang="sk-SK" sz="2200" i="1" dirty="0" smtClean="0">
                <a:latin typeface="Calibri" panose="020F0502020204030204" pitchFamily="34" charset="0"/>
              </a:rPr>
              <a:t>A</a:t>
            </a:r>
            <a:r>
              <a:rPr lang="sk-SK" sz="2200" dirty="0" smtClean="0">
                <a:latin typeface="Calibri" panose="020F0502020204030204" pitchFamily="34" charset="0"/>
              </a:rPr>
              <a:t> je </a:t>
            </a:r>
            <a:r>
              <a:rPr lang="sk-SK" sz="2200" b="1" dirty="0" smtClean="0">
                <a:latin typeface="Calibri" panose="020F0502020204030204" pitchFamily="34" charset="0"/>
              </a:rPr>
              <a:t>reflexívna</a:t>
            </a:r>
            <a:r>
              <a:rPr lang="sk-SK" sz="2200" dirty="0" smtClean="0">
                <a:latin typeface="Calibri" panose="020F0502020204030204" pitchFamily="34" charset="0"/>
              </a:rPr>
              <a:t>, ak pre 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</a:t>
            </a:r>
            <a:r>
              <a:rPr lang="sk-SK" sz="2200" i="1" dirty="0" err="1" smtClean="0">
                <a:latin typeface="Calibri" panose="020F0502020204030204" pitchFamily="34" charset="0"/>
                <a:sym typeface="Symbol"/>
              </a:rPr>
              <a:t>x</a:t>
            </a:r>
            <a:r>
              <a:rPr lang="sk-SK" sz="2200" dirty="0" err="1" smtClean="0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 err="1" smtClean="0">
                <a:latin typeface="Calibri" panose="020F0502020204030204" pitchFamily="34" charset="0"/>
                <a:sym typeface="Symbol"/>
              </a:rPr>
              <a:t>A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: </a:t>
            </a:r>
            <a:r>
              <a:rPr lang="sk-SK" sz="2200" i="1" dirty="0" err="1" smtClean="0">
                <a:latin typeface="Calibri" panose="020F0502020204030204" pitchFamily="34" charset="0"/>
              </a:rPr>
              <a:t>xRx</a:t>
            </a:r>
            <a:endParaRPr lang="sk-SK" sz="2200" i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k-SK" sz="22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Každý prvok je sám so sebou v relácii</a:t>
            </a:r>
            <a:endParaRPr lang="sk-SK" sz="2200" i="1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k-SK" sz="22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Relácia je reflexívna, ak každý vrchol grafu má slučku</a:t>
            </a:r>
          </a:p>
          <a:p>
            <a:pPr marL="0" indent="0">
              <a:buNone/>
            </a:pPr>
            <a:endParaRPr lang="sk-SK" sz="1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2200" dirty="0" smtClean="0">
                <a:latin typeface="Calibri" panose="020F0502020204030204" pitchFamily="34" charset="0"/>
              </a:rPr>
              <a:t>Určte, ktoré z nasledujúcich relácií sú reflexívne a ktoré nie sú!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sk-SK" sz="2200" dirty="0" smtClean="0">
                <a:latin typeface="Calibri" panose="020F0502020204030204" pitchFamily="34" charset="0"/>
                <a:sym typeface="Symbol"/>
              </a:rPr>
              <a:t>Prekreslite relácie do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vrcholového grafu (šípkového diagramu)</a:t>
            </a:r>
            <a:endParaRPr lang="sk-SK" sz="2200" baseline="-25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k-SK" sz="2200" dirty="0" smtClean="0">
              <a:latin typeface="Calibri" panose="020F0502020204030204" pitchFamily="34" charset="0"/>
            </a:endParaRPr>
          </a:p>
        </p:txBody>
      </p:sp>
      <p:sp>
        <p:nvSpPr>
          <p:cNvPr id="4" name="Zaoblený obdĺžnik 3"/>
          <p:cNvSpPr/>
          <p:nvPr/>
        </p:nvSpPr>
        <p:spPr>
          <a:xfrm>
            <a:off x="539552" y="1524000"/>
            <a:ext cx="8280920" cy="1328936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8142548" y="4005064"/>
            <a:ext cx="82194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endParaRPr lang="sk-SK" sz="2200" dirty="0" smtClean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sk-SK" sz="2200" dirty="0" smtClean="0">
                <a:latin typeface="Calibri" panose="020F0502020204030204" pitchFamily="34" charset="0"/>
              </a:rPr>
              <a:t>nie</a:t>
            </a:r>
          </a:p>
          <a:p>
            <a:pPr>
              <a:spcBef>
                <a:spcPts val="600"/>
              </a:spcBef>
            </a:pPr>
            <a:r>
              <a:rPr lang="sk-SK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áno</a:t>
            </a:r>
          </a:p>
          <a:p>
            <a:pPr>
              <a:spcBef>
                <a:spcPts val="600"/>
              </a:spcBef>
            </a:pPr>
            <a:r>
              <a:rPr lang="sk-SK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áno</a:t>
            </a:r>
            <a:endParaRPr lang="sk-SK" sz="22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sk-SK" sz="2200" dirty="0" smtClean="0">
                <a:latin typeface="Calibri" panose="020F0502020204030204" pitchFamily="34" charset="0"/>
              </a:rPr>
              <a:t>nie</a:t>
            </a:r>
            <a:endParaRPr lang="sk-SK" sz="22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65594" y="4006070"/>
            <a:ext cx="767695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>
                <a:latin typeface="Calibri" panose="020F0502020204030204" pitchFamily="34" charset="0"/>
                <a:sym typeface="Symbol"/>
              </a:rPr>
              <a:t>A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= {1, 2, 3, 6} a </a:t>
            </a:r>
          </a:p>
          <a:p>
            <a:pPr marL="728663" lvl="1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1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=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{[1,1], [1,2], [2,3], [2,6], [3,3], [3,6]}</a:t>
            </a:r>
          </a:p>
          <a:p>
            <a:pPr marL="728663" lvl="1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=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{[1,1], [1,2], [1,6], [2,2], [2,6], [3,3], [3,6], [3,6], [6, 6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]}</a:t>
            </a:r>
            <a:endParaRPr lang="sk-SK" sz="2200" i="1" dirty="0" smtClean="0">
              <a:latin typeface="Calibri" panose="020F0502020204030204" pitchFamily="34" charset="0"/>
            </a:endParaRPr>
          </a:p>
          <a:p>
            <a:pPr marL="271463" lvl="0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latin typeface="Calibri" panose="020F0502020204030204" pitchFamily="34" charset="0"/>
              </a:rPr>
              <a:t>A</a:t>
            </a:r>
            <a:r>
              <a:rPr lang="sk-SK" sz="2200" dirty="0" smtClean="0">
                <a:latin typeface="Calibri" panose="020F0502020204030204" pitchFamily="34" charset="0"/>
              </a:rPr>
              <a:t> </a:t>
            </a:r>
            <a:r>
              <a:rPr lang="sk-SK" sz="2200" dirty="0">
                <a:latin typeface="Calibri" panose="020F0502020204030204" pitchFamily="34" charset="0"/>
              </a:rPr>
              <a:t>= </a:t>
            </a:r>
            <a:r>
              <a:rPr lang="en-US" sz="2200" dirty="0">
                <a:latin typeface="Calibri" panose="020F0502020204030204" pitchFamily="34" charset="0"/>
              </a:rPr>
              <a:t>{</a:t>
            </a:r>
            <a:r>
              <a:rPr lang="sk-SK" sz="2200" dirty="0">
                <a:latin typeface="Calibri" panose="020F0502020204030204" pitchFamily="34" charset="0"/>
              </a:rPr>
              <a:t>3, 5, 15, 19, 21, 30</a:t>
            </a:r>
            <a:r>
              <a:rPr lang="sk-SK" sz="2200" dirty="0" smtClean="0">
                <a:latin typeface="Calibri" panose="020F0502020204030204" pitchFamily="34" charset="0"/>
              </a:rPr>
              <a:t>}, </a:t>
            </a:r>
            <a:r>
              <a:rPr lang="sk-SK" sz="2200" i="1" dirty="0" smtClean="0"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3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</a:t>
            </a:r>
            <a:r>
              <a:rPr lang="sk-SK" sz="2200" i="1" dirty="0">
                <a:latin typeface="Calibri" panose="020F0502020204030204" pitchFamily="34" charset="0"/>
              </a:rPr>
              <a:t>A</a:t>
            </a:r>
            <a:r>
              <a:rPr lang="sk-SK" sz="2200" dirty="0">
                <a:latin typeface="Calibri" panose="020F0502020204030204" pitchFamily="34" charset="0"/>
              </a:rPr>
              <a:t>×</a:t>
            </a:r>
            <a:r>
              <a:rPr lang="sk-SK" sz="2200" i="1" dirty="0">
                <a:latin typeface="Calibri" panose="020F0502020204030204" pitchFamily="34" charset="0"/>
              </a:rPr>
              <a:t>A</a:t>
            </a:r>
            <a:r>
              <a:rPr lang="en-US" sz="2200" dirty="0">
                <a:latin typeface="Calibri" panose="020F0502020204030204" pitchFamily="34" charset="0"/>
              </a:rPr>
              <a:t>: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i="1" dirty="0">
                <a:latin typeface="Calibri" panose="020F0502020204030204" pitchFamily="34" charset="0"/>
              </a:rPr>
              <a:t>x </a:t>
            </a:r>
            <a:r>
              <a:rPr lang="sk-SK" sz="2200" dirty="0">
                <a:latin typeface="Calibri" panose="020F0502020204030204" pitchFamily="34" charset="0"/>
              </a:rPr>
              <a:t>bude v relácii s </a:t>
            </a:r>
            <a:r>
              <a:rPr lang="sk-SK" sz="2200" i="1" dirty="0">
                <a:latin typeface="Calibri" panose="020F0502020204030204" pitchFamily="34" charset="0"/>
              </a:rPr>
              <a:t>y, </a:t>
            </a:r>
            <a:r>
              <a:rPr lang="sk-SK" sz="2200" dirty="0">
                <a:latin typeface="Calibri" panose="020F0502020204030204" pitchFamily="34" charset="0"/>
              </a:rPr>
              <a:t>ak </a:t>
            </a:r>
            <a:r>
              <a:rPr lang="sk-SK" sz="2200" i="1" dirty="0">
                <a:latin typeface="Calibri" panose="020F0502020204030204" pitchFamily="34" charset="0"/>
              </a:rPr>
              <a:t>x</a:t>
            </a:r>
            <a:r>
              <a:rPr lang="en-US" sz="2200" dirty="0">
                <a:latin typeface="Calibri" panose="020F0502020204030204" pitchFamily="34" charset="0"/>
              </a:rPr>
              <a:t>|</a:t>
            </a:r>
            <a:r>
              <a:rPr lang="sk-SK" sz="2200" i="1" dirty="0" smtClean="0">
                <a:latin typeface="Calibri" panose="020F0502020204030204" pitchFamily="34" charset="0"/>
              </a:rPr>
              <a:t>y</a:t>
            </a:r>
            <a:endParaRPr lang="sk-SK" sz="2200" dirty="0" smtClean="0">
              <a:solidFill>
                <a:prstClr val="black"/>
              </a:solidFill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>
                <a:latin typeface="Calibri" panose="020F0502020204030204" pitchFamily="34" charset="0"/>
              </a:rPr>
              <a:t>A</a:t>
            </a:r>
            <a:r>
              <a:rPr lang="sk-SK" sz="2200" dirty="0">
                <a:latin typeface="Calibri" panose="020F0502020204030204" pitchFamily="34" charset="0"/>
              </a:rPr>
              <a:t> = </a:t>
            </a:r>
            <a:r>
              <a:rPr lang="en-US" sz="2200" dirty="0">
                <a:latin typeface="Calibri" panose="020F0502020204030204" pitchFamily="34" charset="0"/>
              </a:rPr>
              <a:t>{</a:t>
            </a:r>
            <a:r>
              <a:rPr lang="sk-SK" sz="2200" dirty="0">
                <a:latin typeface="Calibri" panose="020F0502020204030204" pitchFamily="34" charset="0"/>
              </a:rPr>
              <a:t>3, 5, 15, 19, 21, 30</a:t>
            </a:r>
            <a:r>
              <a:rPr lang="sk-SK" sz="2200" dirty="0" smtClean="0">
                <a:latin typeface="Calibri" panose="020F0502020204030204" pitchFamily="34" charset="0"/>
              </a:rPr>
              <a:t>}, </a:t>
            </a:r>
            <a:r>
              <a:rPr lang="sk-SK" sz="2200" i="1" dirty="0" smtClean="0"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sk-SK" sz="2200" dirty="0" smtClean="0">
                <a:latin typeface="Calibri" panose="020F0502020204030204" pitchFamily="34" charset="0"/>
                <a:sym typeface="Symbol"/>
              </a:rPr>
              <a:t></a:t>
            </a:r>
            <a:r>
              <a:rPr lang="sk-SK" sz="2200" i="1" dirty="0">
                <a:latin typeface="Calibri" panose="020F0502020204030204" pitchFamily="34" charset="0"/>
              </a:rPr>
              <a:t>A</a:t>
            </a:r>
            <a:r>
              <a:rPr lang="sk-SK" sz="2200" dirty="0">
                <a:latin typeface="Calibri" panose="020F0502020204030204" pitchFamily="34" charset="0"/>
              </a:rPr>
              <a:t>×</a:t>
            </a:r>
            <a:r>
              <a:rPr lang="sk-SK" sz="2200" i="1" dirty="0">
                <a:latin typeface="Calibri" panose="020F0502020204030204" pitchFamily="34" charset="0"/>
              </a:rPr>
              <a:t>A</a:t>
            </a:r>
            <a:r>
              <a:rPr lang="en-US" sz="2200" dirty="0">
                <a:latin typeface="Calibri" panose="020F0502020204030204" pitchFamily="34" charset="0"/>
              </a:rPr>
              <a:t>: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i="1" dirty="0">
                <a:latin typeface="Calibri" panose="020F0502020204030204" pitchFamily="34" charset="0"/>
              </a:rPr>
              <a:t>x </a:t>
            </a:r>
            <a:r>
              <a:rPr lang="sk-SK" sz="2200" dirty="0">
                <a:latin typeface="Calibri" panose="020F0502020204030204" pitchFamily="34" charset="0"/>
              </a:rPr>
              <a:t>bude v relácii s </a:t>
            </a:r>
            <a:r>
              <a:rPr lang="sk-SK" sz="2200" i="1" dirty="0">
                <a:latin typeface="Calibri" panose="020F0502020204030204" pitchFamily="34" charset="0"/>
              </a:rPr>
              <a:t>y, </a:t>
            </a:r>
            <a:r>
              <a:rPr lang="sk-SK" sz="2200" dirty="0">
                <a:latin typeface="Calibri" panose="020F0502020204030204" pitchFamily="34" charset="0"/>
              </a:rPr>
              <a:t>ak </a:t>
            </a:r>
            <a:r>
              <a:rPr lang="sk-SK" sz="2200" i="1" dirty="0">
                <a:latin typeface="Calibri" panose="020F0502020204030204" pitchFamily="34" charset="0"/>
              </a:rPr>
              <a:t>x</a:t>
            </a:r>
            <a:r>
              <a:rPr lang="en-US" sz="2200" dirty="0">
                <a:latin typeface="Calibri" panose="020F0502020204030204" pitchFamily="34" charset="0"/>
              </a:rPr>
              <a:t>|</a:t>
            </a:r>
            <a:r>
              <a:rPr lang="sk-SK" sz="2200" i="1" dirty="0">
                <a:latin typeface="Calibri" panose="020F0502020204030204" pitchFamily="34" charset="0"/>
              </a:rPr>
              <a:t>y </a:t>
            </a:r>
            <a:r>
              <a:rPr lang="sk-SK" sz="2200" dirty="0">
                <a:latin typeface="Calibri" panose="020F0502020204030204" pitchFamily="34" charset="0"/>
              </a:rPr>
              <a:t>a </a:t>
            </a:r>
            <a:r>
              <a:rPr lang="sk-SK" sz="2200" i="1" dirty="0" err="1" smtClean="0">
                <a:latin typeface="Calibri" panose="020F0502020204030204" pitchFamily="34" charset="0"/>
              </a:rPr>
              <a:t>x</a:t>
            </a:r>
            <a:r>
              <a:rPr lang="sk-SK" sz="2200" dirty="0" err="1" smtClean="0">
                <a:latin typeface="Calibri" panose="020F0502020204030204" pitchFamily="34" charset="0"/>
                <a:sym typeface="Symbol" panose="05050102010706020507" pitchFamily="18" charset="2"/>
              </a:rPr>
              <a:t></a:t>
            </a:r>
            <a:r>
              <a:rPr lang="sk-SK" sz="2200" i="1" dirty="0" err="1" smtClean="0">
                <a:latin typeface="Calibri" panose="020F0502020204030204" pitchFamily="34" charset="0"/>
                <a:sym typeface="Symbol" panose="05050102010706020507" pitchFamily="18" charset="2"/>
              </a:rPr>
              <a:t>y</a:t>
            </a:r>
            <a:r>
              <a:rPr lang="sk-SK" sz="2200" i="1" dirty="0" smtClean="0">
                <a:latin typeface="Calibri" panose="020F0502020204030204" pitchFamily="34" charset="0"/>
                <a:sym typeface="Symbol" panose="05050102010706020507" pitchFamily="18" charset="2"/>
              </a:rPr>
              <a:t> </a:t>
            </a:r>
            <a:endParaRPr lang="sk-SK" sz="2200" i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61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Relácie - </a:t>
            </a:r>
            <a:r>
              <a:rPr lang="sk-SK" dirty="0" err="1" smtClean="0">
                <a:solidFill>
                  <a:schemeClr val="accent1"/>
                </a:solidFill>
                <a:latin typeface="Calibri" panose="020F0502020204030204" pitchFamily="34" charset="0"/>
              </a:rPr>
              <a:t>antireflexívna</a:t>
            </a:r>
            <a:endParaRPr lang="sk-SK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2243336"/>
          </a:xfrm>
        </p:spPr>
        <p:txBody>
          <a:bodyPr>
            <a:normAutofit/>
          </a:bodyPr>
          <a:lstStyle/>
          <a:p>
            <a:pPr marL="0" indent="0" algn="ctr">
              <a:buSzPct val="150000"/>
              <a:buNone/>
            </a:pPr>
            <a:r>
              <a:rPr lang="sk-SK" sz="2200" dirty="0">
                <a:latin typeface="Calibri" panose="020F0502020204030204" pitchFamily="34" charset="0"/>
              </a:rPr>
              <a:t>Relácia </a:t>
            </a:r>
            <a:r>
              <a:rPr lang="sk-SK" sz="2200" i="1" dirty="0">
                <a:latin typeface="Calibri" panose="020F0502020204030204" pitchFamily="34" charset="0"/>
              </a:rPr>
              <a:t>R</a:t>
            </a:r>
            <a:r>
              <a:rPr lang="sk-SK" sz="2200" dirty="0">
                <a:latin typeface="Calibri" panose="020F0502020204030204" pitchFamily="34" charset="0"/>
              </a:rPr>
              <a:t>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 </a:t>
            </a:r>
            <a:r>
              <a:rPr lang="sk-SK" sz="2200" i="1" dirty="0">
                <a:latin typeface="Calibri" panose="020F0502020204030204" pitchFamily="34" charset="0"/>
              </a:rPr>
              <a:t>A </a:t>
            </a:r>
            <a:r>
              <a:rPr lang="sk-SK" sz="2200" dirty="0">
                <a:latin typeface="Calibri" panose="020F0502020204030204" pitchFamily="34" charset="0"/>
              </a:rPr>
              <a:t>× </a:t>
            </a:r>
            <a:r>
              <a:rPr lang="sk-SK" sz="2200" i="1" dirty="0">
                <a:latin typeface="Calibri" panose="020F0502020204030204" pitchFamily="34" charset="0"/>
              </a:rPr>
              <a:t>A</a:t>
            </a:r>
            <a:r>
              <a:rPr lang="sk-SK" sz="2200" dirty="0">
                <a:latin typeface="Calibri" panose="020F0502020204030204" pitchFamily="34" charset="0"/>
              </a:rPr>
              <a:t> je </a:t>
            </a:r>
            <a:r>
              <a:rPr lang="sk-SK" sz="2200" b="1" dirty="0" err="1">
                <a:latin typeface="Calibri" panose="020F0502020204030204" pitchFamily="34" charset="0"/>
              </a:rPr>
              <a:t>antireflexívna</a:t>
            </a:r>
            <a:r>
              <a:rPr lang="sk-SK" sz="2200" dirty="0">
                <a:latin typeface="Calibri" panose="020F0502020204030204" pitchFamily="34" charset="0"/>
              </a:rPr>
              <a:t>, ak pre 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</a:t>
            </a:r>
            <a:r>
              <a:rPr lang="sk-SK" sz="2200" i="1" dirty="0" err="1">
                <a:latin typeface="Calibri" panose="020F0502020204030204" pitchFamily="34" charset="0"/>
                <a:sym typeface="Symbol"/>
              </a:rPr>
              <a:t>x</a:t>
            </a:r>
            <a:r>
              <a:rPr lang="sk-SK" sz="2200" dirty="0" err="1">
                <a:latin typeface="Calibri" panose="020F0502020204030204" pitchFamily="34" charset="0"/>
                <a:sym typeface="Symbol"/>
              </a:rPr>
              <a:t></a:t>
            </a:r>
            <a:r>
              <a:rPr lang="sk-SK" sz="2200" i="1" dirty="0" err="1">
                <a:latin typeface="Calibri" panose="020F0502020204030204" pitchFamily="34" charset="0"/>
                <a:sym typeface="Symbol"/>
              </a:rPr>
              <a:t>A</a:t>
            </a:r>
            <a:r>
              <a:rPr lang="sk-SK" sz="2200" dirty="0">
                <a:latin typeface="Calibri" panose="020F0502020204030204" pitchFamily="34" charset="0"/>
                <a:sym typeface="Symbol"/>
              </a:rPr>
              <a:t>: </a:t>
            </a:r>
            <a:r>
              <a:rPr lang="sk-SK" sz="2200" dirty="0">
                <a:latin typeface="Calibri" panose="020F0502020204030204" pitchFamily="34" charset="0"/>
                <a:sym typeface="Symbol" panose="05050102010706020507" pitchFamily="18" charset="2"/>
              </a:rPr>
              <a:t></a:t>
            </a:r>
            <a:r>
              <a:rPr lang="sk-SK" sz="2200" dirty="0">
                <a:latin typeface="Calibri" panose="020F0502020204030204" pitchFamily="34" charset="0"/>
              </a:rPr>
              <a:t>(</a:t>
            </a:r>
            <a:r>
              <a:rPr lang="sk-SK" sz="2200" i="1" dirty="0" err="1">
                <a:latin typeface="Calibri" panose="020F0502020204030204" pitchFamily="34" charset="0"/>
              </a:rPr>
              <a:t>xRx</a:t>
            </a:r>
            <a:r>
              <a:rPr lang="sk-SK" sz="2200" dirty="0">
                <a:latin typeface="Calibri" panose="020F0502020204030204" pitchFamily="34" charset="0"/>
              </a:rPr>
              <a:t>)</a:t>
            </a:r>
          </a:p>
          <a:p>
            <a:pPr marL="0" indent="0" algn="ctr">
              <a:buNone/>
            </a:pPr>
            <a:r>
              <a:rPr lang="sk-SK" sz="22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Relácia </a:t>
            </a:r>
            <a:r>
              <a:rPr lang="sk-SK" sz="2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je </a:t>
            </a:r>
            <a:r>
              <a:rPr lang="sk-SK" sz="2200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antireflexívna</a:t>
            </a:r>
            <a:r>
              <a:rPr lang="sk-SK" sz="2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, ak ani jeden vrchol grafu nemá </a:t>
            </a:r>
            <a:r>
              <a:rPr lang="sk-SK" sz="22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slučku</a:t>
            </a:r>
          </a:p>
          <a:p>
            <a:pPr marL="0" indent="0" algn="ctr">
              <a:buNone/>
            </a:pPr>
            <a:endParaRPr lang="sk-SK" sz="1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2200" dirty="0" smtClean="0">
                <a:latin typeface="Calibri" panose="020F0502020204030204" pitchFamily="34" charset="0"/>
              </a:rPr>
              <a:t>Určte, ktoré z nasledujúcich relácií sú </a:t>
            </a:r>
            <a:r>
              <a:rPr lang="sk-SK" sz="2200" dirty="0" err="1" smtClean="0">
                <a:latin typeface="Calibri" panose="020F0502020204030204" pitchFamily="34" charset="0"/>
              </a:rPr>
              <a:t>antireflexívne</a:t>
            </a:r>
            <a:r>
              <a:rPr lang="sk-SK" sz="2200" dirty="0" smtClean="0">
                <a:latin typeface="Calibri" panose="020F0502020204030204" pitchFamily="34" charset="0"/>
              </a:rPr>
              <a:t> a ktoré nie sú!</a:t>
            </a:r>
          </a:p>
          <a:p>
            <a:pPr marL="0" indent="0">
              <a:buNone/>
            </a:pPr>
            <a:r>
              <a:rPr lang="sk-SK" sz="2200" dirty="0" err="1" smtClean="0">
                <a:latin typeface="Calibri" panose="020F0502020204030204" pitchFamily="34" charset="0"/>
              </a:rPr>
              <a:t>dorobit</a:t>
            </a:r>
            <a:endParaRPr lang="sk-SK" sz="2200" dirty="0" smtClean="0">
              <a:latin typeface="Calibri" panose="020F0502020204030204" pitchFamily="34" charset="0"/>
            </a:endParaRPr>
          </a:p>
        </p:txBody>
      </p:sp>
      <p:sp>
        <p:nvSpPr>
          <p:cNvPr id="4" name="Zaoblený obdĺžnik 3"/>
          <p:cNvSpPr/>
          <p:nvPr/>
        </p:nvSpPr>
        <p:spPr>
          <a:xfrm>
            <a:off x="539552" y="1524000"/>
            <a:ext cx="8280920" cy="968896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8142548" y="3789040"/>
            <a:ext cx="82194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k-SK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áno</a:t>
            </a:r>
          </a:p>
          <a:p>
            <a:pPr>
              <a:spcBef>
                <a:spcPts val="600"/>
              </a:spcBef>
            </a:pPr>
            <a:r>
              <a:rPr lang="sk-SK" sz="2200" dirty="0" smtClean="0">
                <a:latin typeface="Calibri" panose="020F0502020204030204" pitchFamily="34" charset="0"/>
              </a:rPr>
              <a:t>nie</a:t>
            </a:r>
          </a:p>
          <a:p>
            <a:pPr>
              <a:spcBef>
                <a:spcPts val="600"/>
              </a:spcBef>
            </a:pPr>
            <a:r>
              <a:rPr lang="sk-SK" sz="2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áno</a:t>
            </a:r>
          </a:p>
          <a:p>
            <a:pPr>
              <a:spcBef>
                <a:spcPts val="600"/>
              </a:spcBef>
            </a:pPr>
            <a:r>
              <a:rPr lang="sk-SK" sz="2200" dirty="0" smtClean="0">
                <a:latin typeface="Calibri" panose="020F0502020204030204" pitchFamily="34" charset="0"/>
              </a:rPr>
              <a:t>nie</a:t>
            </a:r>
          </a:p>
          <a:p>
            <a:pPr>
              <a:spcBef>
                <a:spcPts val="600"/>
              </a:spcBef>
            </a:pPr>
            <a:r>
              <a:rPr lang="sk-SK" sz="2200" dirty="0" smtClean="0">
                <a:latin typeface="Calibri" panose="020F0502020204030204" pitchFamily="34" charset="0"/>
              </a:rPr>
              <a:t>nie</a:t>
            </a:r>
            <a:endParaRPr lang="sk-SK" sz="2200" dirty="0">
              <a:latin typeface="Calibri" panose="020F0502020204030204" pitchFamily="34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65594" y="3790046"/>
            <a:ext cx="7676954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lvl="0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>
                <a:solidFill>
                  <a:prstClr val="black"/>
                </a:solidFill>
                <a:latin typeface="Calibri" panose="020F0502020204030204" pitchFamily="34" charset="0"/>
              </a:rPr>
              <a:t>1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 :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„je väčší alebo rovný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“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„je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väčší“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3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„je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rovný“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„je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potomkom“</a:t>
            </a: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r>
              <a:rPr lang="sk-SK" sz="22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sk-SK" sz="2200" baseline="-25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5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sk-SK" sz="2200" dirty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„je </a:t>
            </a:r>
            <a:r>
              <a:rPr lang="sk-SK" sz="2200" dirty="0" smtClean="0">
                <a:solidFill>
                  <a:prstClr val="black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otcom“</a:t>
            </a:r>
            <a:endParaRPr lang="sk-SK" sz="2200" dirty="0">
              <a:solidFill>
                <a:prstClr val="black"/>
              </a:solidFill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 marL="271463" indent="-271463">
              <a:spcBef>
                <a:spcPts val="600"/>
              </a:spcBef>
              <a:buClr>
                <a:srgbClr val="F07F09"/>
              </a:buClr>
              <a:buSzPct val="150000"/>
              <a:buFont typeface="Arial" pitchFamily="34" charset="0"/>
              <a:buChar char="•"/>
            </a:pPr>
            <a:endParaRPr lang="sk-SK" sz="2200" dirty="0" smtClean="0">
              <a:solidFill>
                <a:prstClr val="black"/>
              </a:solidFill>
              <a:latin typeface="Calibri" panose="020F050202020403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6028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sť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, klas. ver.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asnosť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2119</TotalTime>
  <Words>2303</Words>
  <Application>Microsoft Office PowerPoint</Application>
  <PresentationFormat>Prezentácia na obrazovke (4:3)</PresentationFormat>
  <Paragraphs>345</Paragraphs>
  <Slides>29</Slides>
  <Notes>0</Notes>
  <HiddenSlides>1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29</vt:i4>
      </vt:variant>
    </vt:vector>
  </HeadingPairs>
  <TitlesOfParts>
    <vt:vector size="34" baseType="lpstr">
      <vt:lpstr>Arial</vt:lpstr>
      <vt:lpstr>Calibri</vt:lpstr>
      <vt:lpstr>Symbol</vt:lpstr>
      <vt:lpstr>Times New Roman</vt:lpstr>
      <vt:lpstr>Jasnosť</vt:lpstr>
      <vt:lpstr>Relácie a Funkcie</vt:lpstr>
      <vt:lpstr>Relácie</vt:lpstr>
      <vt:lpstr>Relácie – príklady</vt:lpstr>
      <vt:lpstr>Relácie – príklady, šípkové diagramy</vt:lpstr>
      <vt:lpstr>Relácie – príklady, šípkové diagramy</vt:lpstr>
      <vt:lpstr>Relácie - vlastnosti</vt:lpstr>
      <vt:lpstr>Relácie - reflexívnosť</vt:lpstr>
      <vt:lpstr>Relácie - reflexívnosť</vt:lpstr>
      <vt:lpstr>Relácie - antireflexívna</vt:lpstr>
      <vt:lpstr>Relácie - symetrickosť</vt:lpstr>
      <vt:lpstr>Relácie - symetrickosť</vt:lpstr>
      <vt:lpstr>Relácie - antisymetrickosť</vt:lpstr>
      <vt:lpstr>Relácie - tranzitívnosť</vt:lpstr>
      <vt:lpstr>Relácie - vlastnosti</vt:lpstr>
      <vt:lpstr>Relácie - ekvivalencia</vt:lpstr>
      <vt:lpstr>Relácie - ekvivalencia</vt:lpstr>
      <vt:lpstr>Relácie – čiastočné usporiadanie</vt:lpstr>
      <vt:lpstr>Vlastnosti relácií (r, s, t, a, ú, e, ču) </vt:lpstr>
      <vt:lpstr>Vlastnosti relácií (r, s, t, a, ú, e, ču) </vt:lpstr>
      <vt:lpstr>Vlastnosti relácií (r, s, t, a, ú, e, ču) </vt:lpstr>
      <vt:lpstr>Hasseho diagram</vt:lpstr>
      <vt:lpstr>Hasseho diagram</vt:lpstr>
      <vt:lpstr>Funkcie, zobrazenia</vt:lpstr>
      <vt:lpstr>Funkcie, zobrazenia</vt:lpstr>
      <vt:lpstr>Funkcie, zobrazenia</vt:lpstr>
      <vt:lpstr>Funkcie, zobrazenia</vt:lpstr>
      <vt:lpstr>Funkcie, zobrazenia</vt:lpstr>
      <vt:lpstr>Funkcie, zobrazenia</vt:lpstr>
      <vt:lpstr>Funkcie, zobrazenia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Alžbeta Szendreyova</dc:creator>
  <cp:lastModifiedBy>Alzbeta Szendreyova</cp:lastModifiedBy>
  <cp:revision>177</cp:revision>
  <cp:lastPrinted>2015-10-21T06:29:50Z</cp:lastPrinted>
  <dcterms:created xsi:type="dcterms:W3CDTF">2014-10-17T08:24:55Z</dcterms:created>
  <dcterms:modified xsi:type="dcterms:W3CDTF">2016-11-09T22:05:48Z</dcterms:modified>
</cp:coreProperties>
</file>