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handoutMasterIdLst>
    <p:handoutMasterId r:id="rId15"/>
  </p:handoutMasterIdLst>
  <p:sldIdLst>
    <p:sldId id="256" r:id="rId2"/>
    <p:sldId id="320" r:id="rId3"/>
    <p:sldId id="326" r:id="rId4"/>
    <p:sldId id="324" r:id="rId5"/>
    <p:sldId id="327" r:id="rId6"/>
    <p:sldId id="328" r:id="rId7"/>
    <p:sldId id="329" r:id="rId8"/>
    <p:sldId id="330" r:id="rId9"/>
    <p:sldId id="331" r:id="rId10"/>
    <p:sldId id="332" r:id="rId11"/>
    <p:sldId id="333" r:id="rId12"/>
    <p:sldId id="316" r:id="rId13"/>
  </p:sldIdLst>
  <p:sldSz cx="9144000" cy="6858000" type="screen4x3"/>
  <p:notesSz cx="9996488" cy="68643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162">
          <p15:clr>
            <a:srgbClr val="A4A3A4"/>
          </p15:clr>
        </p15:guide>
        <p15:guide id="4" pos="314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1" autoAdjust="0"/>
    <p:restoredTop sz="77167" autoAdjust="0"/>
  </p:normalViewPr>
  <p:slideViewPr>
    <p:cSldViewPr>
      <p:cViewPr varScale="1">
        <p:scale>
          <a:sx n="80" d="100"/>
          <a:sy n="80" d="100"/>
        </p:scale>
        <p:origin x="10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36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210"/>
    </p:cViewPr>
  </p:sorterViewPr>
  <p:notesViewPr>
    <p:cSldViewPr showGuides="1">
      <p:cViewPr varScale="1">
        <p:scale>
          <a:sx n="84" d="100"/>
          <a:sy n="84" d="100"/>
        </p:scale>
        <p:origin x="-1884" y="-78"/>
      </p:cViewPr>
      <p:guideLst>
        <p:guide orient="horz" pos="2880"/>
        <p:guide pos="2160"/>
        <p:guide orient="horz" pos="2162"/>
        <p:guide pos="3149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32428" cy="34338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5661750" y="1"/>
            <a:ext cx="4332428" cy="34338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6350F8-A300-4413-8B5C-FB026B461163}" type="datetimeFigureOut">
              <a:rPr lang="sk-SK" smtClean="0"/>
              <a:t>01.11.2016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1" y="6519879"/>
            <a:ext cx="4332428" cy="34338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5661750" y="6519879"/>
            <a:ext cx="4332428" cy="34338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8C403D-40E3-4AC5-B26C-4C637DB29E5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067444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31812" cy="344409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l">
              <a:defRPr sz="1300"/>
            </a:lvl1pPr>
          </a:lstStyle>
          <a:p>
            <a:endParaRPr lang="sk-SK" dirty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5662363" y="0"/>
            <a:ext cx="4331812" cy="344409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r">
              <a:defRPr sz="1300"/>
            </a:lvl1pPr>
          </a:lstStyle>
          <a:p>
            <a:fld id="{C934260E-B16D-4490-B8DC-762C0DE959B6}" type="datetimeFigureOut">
              <a:rPr lang="sk-SK" smtClean="0"/>
              <a:t>01.11.2016</a:t>
            </a:fld>
            <a:endParaRPr lang="sk-SK" dirty="0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3452813" y="857250"/>
            <a:ext cx="3090862" cy="2317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41" tIns="48171" rIns="96341" bIns="48171" rtlCol="0" anchor="ctr"/>
          <a:lstStyle/>
          <a:p>
            <a:endParaRPr lang="sk-SK" dirty="0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999649" y="3303469"/>
            <a:ext cx="7997190" cy="2702838"/>
          </a:xfrm>
          <a:prstGeom prst="rect">
            <a:avLst/>
          </a:prstGeom>
        </p:spPr>
        <p:txBody>
          <a:bodyPr vert="horz" lIns="96341" tIns="48171" rIns="96341" bIns="48171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6519942"/>
            <a:ext cx="4331812" cy="344409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l">
              <a:defRPr sz="1300"/>
            </a:lvl1pPr>
          </a:lstStyle>
          <a:p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5662363" y="6519942"/>
            <a:ext cx="4331812" cy="344409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r">
              <a:defRPr sz="1300"/>
            </a:lvl1pPr>
          </a:lstStyle>
          <a:p>
            <a:fld id="{143A0196-8E86-4799-BD80-B266AEE1196E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96663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2. </a:t>
            </a:r>
            <a:r>
              <a:rPr lang="en-US" dirty="0" smtClean="0"/>
              <a:t>x=m/n,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potom</a:t>
            </a:r>
            <a:r>
              <a:rPr lang="en-US" baseline="0" dirty="0" smtClean="0"/>
              <a:t> m=</a:t>
            </a:r>
            <a:r>
              <a:rPr lang="en-US" baseline="0" dirty="0" err="1" smtClean="0"/>
              <a:t>x.n</a:t>
            </a:r>
            <a:r>
              <a:rPr lang="en-US" baseline="0" dirty="0" smtClean="0"/>
              <a:t>, m je </a:t>
            </a:r>
            <a:r>
              <a:rPr lang="en-US" baseline="0" dirty="0" err="1" smtClean="0"/>
              <a:t>prirodzen</a:t>
            </a:r>
            <a:r>
              <a:rPr lang="sk-SK" baseline="0" dirty="0" smtClean="0"/>
              <a:t>é, tak m určíme ako </a:t>
            </a:r>
            <a:r>
              <a:rPr lang="en-US" b="1" baseline="0" dirty="0" smtClean="0"/>
              <a:t>=</a:t>
            </a:r>
            <a:r>
              <a:rPr lang="sk-SK" b="1" baseline="0" dirty="0" err="1" smtClean="0"/>
              <a:t>round</a:t>
            </a:r>
            <a:r>
              <a:rPr lang="sk-SK" b="1" baseline="0" dirty="0" smtClean="0"/>
              <a:t>(</a:t>
            </a:r>
            <a:r>
              <a:rPr lang="sk-SK" b="1" baseline="0" dirty="0" err="1" smtClean="0"/>
              <a:t>x*n</a:t>
            </a:r>
            <a:r>
              <a:rPr lang="en-US" b="1" baseline="0" dirty="0" smtClean="0"/>
              <a:t>;</a:t>
            </a:r>
            <a:r>
              <a:rPr lang="sk-SK" b="1" baseline="0" dirty="0" smtClean="0"/>
              <a:t>0)</a:t>
            </a:r>
            <a:endParaRPr lang="sk-SK" b="1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A0196-8E86-4799-BD80-B266AEE1196E}" type="slidenum">
              <a:rPr lang="sk-SK" smtClean="0"/>
              <a:t>2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498877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0640" indent="-180640">
              <a:buFont typeface="Arial" panose="020B0604020202020204" pitchFamily="34" charset="0"/>
              <a:buChar char="•"/>
            </a:pPr>
            <a:endParaRPr lang="sk-SK" sz="1100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A0196-8E86-4799-BD80-B266AEE1196E}" type="slidenum">
              <a:rPr lang="sk-SK" smtClean="0"/>
              <a:t>4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406855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b="1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A0196-8E86-4799-BD80-B266AEE1196E}" type="slidenum">
              <a:rPr lang="sk-SK" smtClean="0"/>
              <a:t>5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779309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b="1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A0196-8E86-4799-BD80-B266AEE1196E}" type="slidenum">
              <a:rPr lang="sk-SK" smtClean="0"/>
              <a:t>6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714509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11/1/2016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11/1/2016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11/1/2016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11/1/2016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  <p:sp>
        <p:nvSpPr>
          <p:cNvPr id="8" name="Tlačidlo akcie: Domov 7">
            <a:hlinkClick r:id="rId2" action="ppaction://hlinksldjump" highlightClick="1"/>
          </p:cNvPr>
          <p:cNvSpPr/>
          <p:nvPr userDrawn="1"/>
        </p:nvSpPr>
        <p:spPr>
          <a:xfrm>
            <a:off x="8839008" y="6613217"/>
            <a:ext cx="296525" cy="236317"/>
          </a:xfrm>
          <a:prstGeom prst="actionButtonHome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11/1/2016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11/1/2016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11/1/2016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11/1/2016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11/1/2016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11/1/2016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dirty="0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11/1/2016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54AB02A5-4FE5-49D9-9E24-09F23B90C450}" type="datetimeFigureOut">
              <a:rPr lang="en-US" smtClean="0"/>
              <a:t>11/1/2016</a:t>
            </a:fld>
            <a:endParaRPr lang="en-US" sz="1200" dirty="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kumimoji="0" lang="en-US" sz="1200" dirty="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 dirty="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sz="5000" b="1" cap="small" dirty="0" smtClean="0"/>
              <a:t>Matematika pre informatikov</a:t>
            </a:r>
            <a:br>
              <a:rPr lang="sk-SK" sz="5000" b="1" cap="small" dirty="0" smtClean="0"/>
            </a:br>
            <a:r>
              <a:rPr lang="sk-SK" sz="5000" b="1" cap="small" dirty="0" smtClean="0"/>
              <a:t>Čísla a Číselné množiny </a:t>
            </a:r>
            <a:r>
              <a:rPr lang="en-US" sz="5000" cap="small" dirty="0" smtClean="0"/>
              <a:t>(lab)</a:t>
            </a:r>
            <a:endParaRPr lang="sk-SK" sz="5000" cap="small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3505199"/>
            <a:ext cx="7558608" cy="2804121"/>
          </a:xfrm>
        </p:spPr>
        <p:txBody>
          <a:bodyPr>
            <a:normAutofit/>
          </a:bodyPr>
          <a:lstStyle/>
          <a:p>
            <a:endParaRPr lang="en-US" b="1" dirty="0" smtClean="0"/>
          </a:p>
          <a:p>
            <a:endParaRPr lang="en-US" b="1" dirty="0" smtClean="0"/>
          </a:p>
          <a:p>
            <a:pPr algn="r"/>
            <a:endParaRPr lang="sk-SK" b="1" dirty="0" smtClean="0"/>
          </a:p>
        </p:txBody>
      </p:sp>
    </p:spTree>
    <p:extLst>
      <p:ext uri="{BB962C8B-B14F-4D97-AF65-F5344CB8AC3E}">
        <p14:creationId xmlns:p14="http://schemas.microsoft.com/office/powerpoint/2010/main" val="1024357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sk-SK" dirty="0"/>
              <a:t>Prevody medzi sústavami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199" y="1600200"/>
            <a:ext cx="8570295" cy="5159170"/>
          </a:xfrm>
        </p:spPr>
        <p:txBody>
          <a:bodyPr>
            <a:normAutofit/>
          </a:bodyPr>
          <a:lstStyle/>
          <a:p>
            <a:r>
              <a:rPr lang="sk-SK" sz="2200" dirty="0"/>
              <a:t>Vyjadrite číslo </a:t>
            </a:r>
            <a:r>
              <a:rPr lang="sk-SK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0,65</a:t>
            </a:r>
            <a:r>
              <a:rPr lang="sk-SK" sz="2200" dirty="0"/>
              <a:t> v dvojkovej</a:t>
            </a:r>
            <a:r>
              <a:rPr lang="en-US" sz="2200" dirty="0"/>
              <a:t> </a:t>
            </a:r>
            <a:r>
              <a:rPr lang="sk-SK" sz="2200" dirty="0"/>
              <a:t>sústave</a:t>
            </a:r>
            <a:r>
              <a:rPr lang="sk-SK" sz="2200" dirty="0">
                <a:cs typeface="Times New Roman" panose="02020603050405020304" pitchFamily="18" charset="0"/>
              </a:rPr>
              <a:t>!</a:t>
            </a:r>
            <a:endParaRPr lang="sk-SK" sz="2200" i="1" dirty="0">
              <a:cs typeface="Times New Roman" panose="02020603050405020304" pitchFamily="18" charset="0"/>
            </a:endParaRPr>
          </a:p>
          <a:p>
            <a:pPr marL="180975" lvl="2" indent="0">
              <a:spcBef>
                <a:spcPts val="2400"/>
              </a:spcBef>
              <a:buNone/>
            </a:pPr>
            <a:r>
              <a:rPr lang="sk-SK" sz="2200" b="1" dirty="0">
                <a:solidFill>
                  <a:schemeClr val="tx2"/>
                </a:solidFill>
              </a:rPr>
              <a:t>(</a:t>
            </a:r>
            <a:r>
              <a:rPr lang="en-US" sz="2200" b="1" dirty="0">
                <a:solidFill>
                  <a:schemeClr val="tx2"/>
                </a:solidFill>
              </a:rPr>
              <a:t>0,65</a:t>
            </a:r>
            <a:r>
              <a:rPr lang="sk-SK" sz="2200" b="1" dirty="0">
                <a:solidFill>
                  <a:schemeClr val="tx2"/>
                </a:solidFill>
              </a:rPr>
              <a:t>)</a:t>
            </a:r>
            <a:r>
              <a:rPr lang="sk-SK" sz="2200" b="1" baseline="-25000" dirty="0">
                <a:solidFill>
                  <a:schemeClr val="tx2"/>
                </a:solidFill>
              </a:rPr>
              <a:t>10 </a:t>
            </a:r>
            <a:r>
              <a:rPr lang="sk-SK" sz="2200" dirty="0">
                <a:solidFill>
                  <a:schemeClr val="tx2"/>
                </a:solidFill>
              </a:rPr>
              <a:t>= </a:t>
            </a:r>
            <a:r>
              <a:rPr lang="sk-SK" sz="2200" b="1" dirty="0">
                <a:solidFill>
                  <a:schemeClr val="tx2"/>
                </a:solidFill>
              </a:rPr>
              <a:t>(</a:t>
            </a:r>
            <a:r>
              <a:rPr lang="en-US" sz="2200" b="1" dirty="0">
                <a:solidFill>
                  <a:schemeClr val="tx2"/>
                </a:solidFill>
              </a:rPr>
              <a:t>0,101001</a:t>
            </a:r>
            <a:r>
              <a:rPr lang="sk-SK" sz="2200" b="1" dirty="0">
                <a:solidFill>
                  <a:schemeClr val="tx2"/>
                </a:solidFill>
              </a:rPr>
              <a:t>)</a:t>
            </a:r>
            <a:r>
              <a:rPr lang="sk-SK" sz="2200" b="1" baseline="-25000" dirty="0">
                <a:solidFill>
                  <a:schemeClr val="tx2"/>
                </a:solidFill>
              </a:rPr>
              <a:t>2</a:t>
            </a:r>
            <a:r>
              <a:rPr lang="sk-SK" sz="2200" baseline="-25000" dirty="0">
                <a:solidFill>
                  <a:schemeClr val="tx2"/>
                </a:solidFill>
              </a:rPr>
              <a:t> </a:t>
            </a:r>
            <a:r>
              <a:rPr lang="sk-SK" sz="2200" dirty="0">
                <a:solidFill>
                  <a:schemeClr val="tx2"/>
                </a:solidFill>
              </a:rPr>
              <a:t>= (</a:t>
            </a:r>
            <a:r>
              <a:rPr lang="en-US" sz="2200" dirty="0" smtClean="0">
                <a:solidFill>
                  <a:schemeClr val="tx2"/>
                </a:solidFill>
              </a:rPr>
              <a:t>0,1221</a:t>
            </a:r>
            <a:r>
              <a:rPr lang="sk-SK" sz="2200" dirty="0" smtClean="0">
                <a:solidFill>
                  <a:schemeClr val="tx2"/>
                </a:solidFill>
              </a:rPr>
              <a:t>1)</a:t>
            </a:r>
            <a:r>
              <a:rPr lang="sk-SK" sz="2200" baseline="-25000" dirty="0" smtClean="0">
                <a:solidFill>
                  <a:schemeClr val="tx2"/>
                </a:solidFill>
              </a:rPr>
              <a:t>3 </a:t>
            </a:r>
            <a:r>
              <a:rPr lang="sk-SK" sz="2200" dirty="0" smtClean="0">
                <a:solidFill>
                  <a:schemeClr val="tx2"/>
                </a:solidFill>
              </a:rPr>
              <a:t>= </a:t>
            </a:r>
            <a:r>
              <a:rPr lang="sk-SK" sz="2200" dirty="0">
                <a:solidFill>
                  <a:schemeClr val="tx2"/>
                </a:solidFill>
              </a:rPr>
              <a:t>(</a:t>
            </a:r>
            <a:r>
              <a:rPr lang="en-US" sz="2200" dirty="0" smtClean="0">
                <a:solidFill>
                  <a:schemeClr val="tx2"/>
                </a:solidFill>
              </a:rPr>
              <a:t>0,</a:t>
            </a:r>
            <a:r>
              <a:rPr lang="sk-SK" sz="2200" dirty="0" smtClean="0">
                <a:solidFill>
                  <a:schemeClr val="tx2"/>
                </a:solidFill>
              </a:rPr>
              <a:t>221)</a:t>
            </a:r>
            <a:r>
              <a:rPr lang="sk-SK" sz="2200" baseline="-25000" dirty="0" smtClean="0">
                <a:solidFill>
                  <a:schemeClr val="tx2"/>
                </a:solidFill>
              </a:rPr>
              <a:t>4</a:t>
            </a:r>
            <a:endParaRPr lang="sk-SK" sz="2200" baseline="-250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2200" dirty="0"/>
          </a:p>
          <a:p>
            <a:r>
              <a:rPr lang="sk-SK" sz="2200" dirty="0"/>
              <a:t>Vyjadrite číslo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sk-SK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8125</a:t>
            </a:r>
            <a:r>
              <a:rPr lang="sk-SK" sz="2200" dirty="0"/>
              <a:t> v dvojkovej sústave</a:t>
            </a:r>
            <a:r>
              <a:rPr lang="sk-SK" sz="2200" dirty="0">
                <a:cs typeface="Times New Roman" panose="02020603050405020304" pitchFamily="18" charset="0"/>
              </a:rPr>
              <a:t>!</a:t>
            </a:r>
            <a:endParaRPr lang="sk-SK" sz="2200" i="1" dirty="0">
              <a:cs typeface="Times New Roman" panose="02020603050405020304" pitchFamily="18" charset="0"/>
            </a:endParaRPr>
          </a:p>
          <a:p>
            <a:pPr marL="180975" lvl="2" indent="0">
              <a:spcBef>
                <a:spcPts val="2400"/>
              </a:spcBef>
              <a:buNone/>
            </a:pPr>
            <a:r>
              <a:rPr lang="sk-SK" sz="2200" b="1" dirty="0">
                <a:solidFill>
                  <a:schemeClr val="tx2"/>
                </a:solidFill>
              </a:rPr>
              <a:t>(</a:t>
            </a:r>
            <a:r>
              <a:rPr lang="en-US" sz="2200" b="1" dirty="0">
                <a:solidFill>
                  <a:schemeClr val="tx2"/>
                </a:solidFill>
              </a:rPr>
              <a:t>7,8125 </a:t>
            </a:r>
            <a:r>
              <a:rPr lang="sk-SK" sz="2200" b="1" dirty="0">
                <a:solidFill>
                  <a:schemeClr val="tx2"/>
                </a:solidFill>
              </a:rPr>
              <a:t>)</a:t>
            </a:r>
            <a:r>
              <a:rPr lang="sk-SK" sz="2200" b="1" baseline="-25000" dirty="0">
                <a:solidFill>
                  <a:schemeClr val="tx2"/>
                </a:solidFill>
              </a:rPr>
              <a:t>10 </a:t>
            </a:r>
            <a:r>
              <a:rPr lang="sk-SK" sz="2200" dirty="0">
                <a:solidFill>
                  <a:schemeClr val="tx2"/>
                </a:solidFill>
              </a:rPr>
              <a:t>= </a:t>
            </a:r>
            <a:r>
              <a:rPr lang="sk-SK" sz="2200" b="1" dirty="0">
                <a:solidFill>
                  <a:schemeClr val="tx2"/>
                </a:solidFill>
              </a:rPr>
              <a:t>(</a:t>
            </a:r>
            <a:r>
              <a:rPr lang="en-US" sz="2200" b="1" dirty="0">
                <a:solidFill>
                  <a:schemeClr val="tx2"/>
                </a:solidFill>
              </a:rPr>
              <a:t>111,1101</a:t>
            </a:r>
            <a:r>
              <a:rPr lang="sk-SK" sz="2200" b="1" dirty="0">
                <a:solidFill>
                  <a:schemeClr val="tx2"/>
                </a:solidFill>
              </a:rPr>
              <a:t>)</a:t>
            </a:r>
            <a:r>
              <a:rPr lang="sk-SK" sz="2200" b="1" baseline="-25000" dirty="0">
                <a:solidFill>
                  <a:schemeClr val="tx2"/>
                </a:solidFill>
              </a:rPr>
              <a:t>2</a:t>
            </a:r>
            <a:r>
              <a:rPr lang="sk-SK" sz="2200" baseline="-25000" dirty="0">
                <a:solidFill>
                  <a:schemeClr val="tx2"/>
                </a:solidFill>
              </a:rPr>
              <a:t> </a:t>
            </a:r>
            <a:r>
              <a:rPr lang="sk-SK" sz="2200" dirty="0">
                <a:solidFill>
                  <a:schemeClr val="tx2"/>
                </a:solidFill>
              </a:rPr>
              <a:t>= (</a:t>
            </a:r>
            <a:r>
              <a:rPr lang="en-US" sz="2200" dirty="0" smtClean="0">
                <a:solidFill>
                  <a:schemeClr val="tx2"/>
                </a:solidFill>
              </a:rPr>
              <a:t>21,2102</a:t>
            </a:r>
            <a:r>
              <a:rPr lang="sk-SK" sz="2200" dirty="0" smtClean="0">
                <a:solidFill>
                  <a:schemeClr val="tx2"/>
                </a:solidFill>
              </a:rPr>
              <a:t>2)</a:t>
            </a:r>
            <a:r>
              <a:rPr lang="sk-SK" sz="2200" baseline="-25000" dirty="0" smtClean="0">
                <a:solidFill>
                  <a:schemeClr val="tx2"/>
                </a:solidFill>
              </a:rPr>
              <a:t>3</a:t>
            </a:r>
            <a:r>
              <a:rPr lang="sk-SK" sz="2200" dirty="0" smtClean="0">
                <a:solidFill>
                  <a:schemeClr val="tx2"/>
                </a:solidFill>
              </a:rPr>
              <a:t> </a:t>
            </a:r>
            <a:r>
              <a:rPr lang="sk-SK" sz="2200" b="1" dirty="0">
                <a:solidFill>
                  <a:schemeClr val="tx2"/>
                </a:solidFill>
              </a:rPr>
              <a:t>=</a:t>
            </a:r>
            <a:r>
              <a:rPr lang="sk-SK" sz="2200" b="1" dirty="0" smtClean="0">
                <a:solidFill>
                  <a:schemeClr val="tx2"/>
                </a:solidFill>
              </a:rPr>
              <a:t> </a:t>
            </a:r>
            <a:r>
              <a:rPr lang="sk-SK" sz="2200" dirty="0" smtClean="0">
                <a:solidFill>
                  <a:schemeClr val="tx2"/>
                </a:solidFill>
              </a:rPr>
              <a:t>(13</a:t>
            </a:r>
            <a:r>
              <a:rPr lang="en-US" sz="2200" dirty="0" smtClean="0">
                <a:solidFill>
                  <a:schemeClr val="tx2"/>
                </a:solidFill>
              </a:rPr>
              <a:t>,</a:t>
            </a:r>
            <a:r>
              <a:rPr lang="sk-SK" sz="2200" dirty="0" smtClean="0">
                <a:solidFill>
                  <a:schemeClr val="tx2"/>
                </a:solidFill>
              </a:rPr>
              <a:t>31)</a:t>
            </a:r>
            <a:r>
              <a:rPr lang="sk-SK" sz="2200" baseline="-25000" dirty="0" smtClean="0">
                <a:solidFill>
                  <a:schemeClr val="tx2"/>
                </a:solidFill>
              </a:rPr>
              <a:t>4 </a:t>
            </a:r>
            <a:endParaRPr lang="sk-SK" sz="2200" baseline="-250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2200" baseline="-250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2200" baseline="-250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2200" baseline="-25000" dirty="0">
              <a:solidFill>
                <a:schemeClr val="tx2"/>
              </a:solidFill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8811926" y="0"/>
            <a:ext cx="431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endParaRPr lang="sk-SK" dirty="0">
              <a:solidFill>
                <a:schemeClr val="bg1">
                  <a:lumMod val="8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5" name="Rovná spojnica 4"/>
          <p:cNvCxnSpPr/>
          <p:nvPr/>
        </p:nvCxnSpPr>
        <p:spPr>
          <a:xfrm>
            <a:off x="5268474" y="2303875"/>
            <a:ext cx="247528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ovná spojnica 7"/>
          <p:cNvCxnSpPr/>
          <p:nvPr/>
        </p:nvCxnSpPr>
        <p:spPr>
          <a:xfrm>
            <a:off x="2467916" y="2292323"/>
            <a:ext cx="495055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ovná spojnica 11"/>
          <p:cNvCxnSpPr/>
          <p:nvPr/>
        </p:nvCxnSpPr>
        <p:spPr>
          <a:xfrm>
            <a:off x="3842493" y="2303875"/>
            <a:ext cx="54456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ovná spojnica 12"/>
          <p:cNvCxnSpPr/>
          <p:nvPr/>
        </p:nvCxnSpPr>
        <p:spPr>
          <a:xfrm>
            <a:off x="4395754" y="3744035"/>
            <a:ext cx="495055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349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sk-SK" dirty="0"/>
              <a:t>Úprava desatinných čísiel na zlomky</a:t>
            </a:r>
            <a:endParaRPr lang="sk-SK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obsahu 2"/>
              <p:cNvSpPr>
                <a:spLocks noGrp="1"/>
              </p:cNvSpPr>
              <p:nvPr>
                <p:ph idx="1"/>
              </p:nvPr>
            </p:nvSpPr>
            <p:spPr>
              <a:xfrm>
                <a:off x="457199" y="1600200"/>
                <a:ext cx="8570295" cy="5159170"/>
              </a:xfrm>
            </p:spPr>
            <p:txBody>
              <a:bodyPr>
                <a:normAutofit/>
              </a:bodyPr>
              <a:lstStyle/>
              <a:p>
                <a:pPr marL="0" lvl="0" indent="0">
                  <a:buNone/>
                </a:pPr>
                <a:r>
                  <a:rPr lang="sk-SK" sz="2200" dirty="0" smtClean="0">
                    <a:solidFill>
                      <a:schemeClr val="accent5"/>
                    </a:solidFill>
                  </a:rPr>
                  <a:t>Napíšte číslo ako zlomok </a:t>
                </a:r>
              </a:p>
              <a:p>
                <a:pPr marL="0" lvl="2" indent="0">
                  <a:spcBef>
                    <a:spcPts val="2400"/>
                  </a:spcBef>
                  <a:buNone/>
                </a:pPr>
                <a14:m>
                  <m:oMath xmlns:m="http://schemas.openxmlformats.org/officeDocument/2006/math">
                    <m:r>
                      <a:rPr lang="sk-SK" sz="2200" i="1" dirty="0" smtClean="0">
                        <a:solidFill>
                          <a:schemeClr val="accent5"/>
                        </a:solidFill>
                        <a:latin typeface="Cambria Math" panose="02040503050406030204" pitchFamily="18" charset="0"/>
                      </a:rPr>
                      <m:t>0,</m:t>
                    </m:r>
                    <m:bar>
                      <m:barPr>
                        <m:pos m:val="top"/>
                        <m:ctrlPr>
                          <a:rPr lang="en-US" sz="2200" i="1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sk-SK" sz="2200" b="0" i="1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e>
                    </m:bar>
                  </m:oMath>
                </a14:m>
                <a:r>
                  <a:rPr lang="en-US" sz="2200" dirty="0">
                    <a:solidFill>
                      <a:schemeClr val="accent5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200" i="1" dirty="0">
                        <a:solidFill>
                          <a:schemeClr val="accent5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200" i="1" dirty="0" smtClean="0">
                        <a:solidFill>
                          <a:schemeClr val="accent5"/>
                        </a:solidFill>
                        <a:latin typeface="Cambria Math" panose="02040503050406030204" pitchFamily="18" charset="0"/>
                      </a:rPr>
                      <m:t>7</m:t>
                    </m:r>
                    <m:r>
                      <a:rPr lang="en-US" sz="2200" b="0" i="1" dirty="0" smtClean="0">
                        <a:solidFill>
                          <a:schemeClr val="accent5"/>
                        </a:solidFill>
                        <a:latin typeface="Cambria Math" panose="02040503050406030204" pitchFamily="18" charset="0"/>
                      </a:rPr>
                      <m:t>∗</m:t>
                    </m:r>
                    <m:f>
                      <m:fPr>
                        <m:ctrlPr>
                          <a:rPr lang="en-US" sz="2200" i="1" dirty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0" i="1" dirty="0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200" b="0" i="1" dirty="0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a:rPr lang="en-US" sz="2200" i="1" dirty="0">
                        <a:solidFill>
                          <a:schemeClr val="accent5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200" i="1" dirty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0" i="1" dirty="0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sz="2200" i="1" dirty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endParaRPr lang="sk-SK" sz="2200" dirty="0" smtClean="0">
                  <a:solidFill>
                    <a:schemeClr val="accent5"/>
                  </a:solidFill>
                </a:endParaRPr>
              </a:p>
              <a:p>
                <a:pPr marL="0" lvl="2" indent="0">
                  <a:spcBef>
                    <a:spcPts val="2400"/>
                  </a:spcBef>
                  <a:buNone/>
                </a:pPr>
                <a14:m>
                  <m:oMath xmlns:m="http://schemas.openxmlformats.org/officeDocument/2006/math">
                    <m:r>
                      <a:rPr lang="sk-SK" sz="2200" i="1" dirty="0">
                        <a:solidFill>
                          <a:schemeClr val="accent5"/>
                        </a:solidFill>
                        <a:latin typeface="Cambria Math" panose="02040503050406030204" pitchFamily="18" charset="0"/>
                      </a:rPr>
                      <m:t>0,</m:t>
                    </m:r>
                    <m:r>
                      <a:rPr lang="sk-SK" sz="2200" b="0" i="1" dirty="0" smtClean="0">
                        <a:solidFill>
                          <a:schemeClr val="accent5"/>
                        </a:solidFill>
                        <a:latin typeface="Cambria Math" panose="02040503050406030204" pitchFamily="18" charset="0"/>
                      </a:rPr>
                      <m:t>2</m:t>
                    </m:r>
                    <m:bar>
                      <m:barPr>
                        <m:pos m:val="top"/>
                        <m:ctrlPr>
                          <a:rPr lang="en-US" sz="2200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sk-SK" sz="2200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e>
                    </m:bar>
                  </m:oMath>
                </a14:m>
                <a:r>
                  <a:rPr lang="en-US" sz="2200" dirty="0" smtClean="0">
                    <a:solidFill>
                      <a:schemeClr val="accent5"/>
                    </a:solidFill>
                  </a:rPr>
                  <a:t>  </a:t>
                </a:r>
                <a14:m>
                  <m:oMath xmlns:m="http://schemas.openxmlformats.org/officeDocument/2006/math">
                    <m:r>
                      <a:rPr lang="en-US" sz="2200" i="1" dirty="0" smtClean="0">
                        <a:solidFill>
                          <a:schemeClr val="accent5"/>
                        </a:solidFill>
                        <a:latin typeface="Cambria Math" panose="02040503050406030204" pitchFamily="18" charset="0"/>
                      </a:rPr>
                      <m:t>= 0,2 +</m:t>
                    </m:r>
                    <m:r>
                      <a:rPr lang="sk-SK" sz="2200" i="1" dirty="0">
                        <a:solidFill>
                          <a:schemeClr val="accent5"/>
                        </a:solidFill>
                        <a:latin typeface="Cambria Math" panose="02040503050406030204" pitchFamily="18" charset="0"/>
                      </a:rPr>
                      <m:t>0,</m:t>
                    </m:r>
                    <m:r>
                      <a:rPr lang="en-US" sz="2200" b="0" i="1" dirty="0" smtClean="0">
                        <a:solidFill>
                          <a:schemeClr val="accent5"/>
                        </a:solidFill>
                        <a:latin typeface="Cambria Math" panose="02040503050406030204" pitchFamily="18" charset="0"/>
                      </a:rPr>
                      <m:t>0</m:t>
                    </m:r>
                    <m:bar>
                      <m:barPr>
                        <m:pos m:val="top"/>
                        <m:ctrlPr>
                          <a:rPr lang="en-US" sz="2200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sk-SK" sz="2200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e>
                    </m:bar>
                    <m:r>
                      <a:rPr lang="en-US" sz="2200" i="1" dirty="0" smtClean="0">
                        <a:solidFill>
                          <a:schemeClr val="accent5"/>
                        </a:solidFill>
                        <a:latin typeface="Cambria Math" panose="02040503050406030204" pitchFamily="18" charset="0"/>
                      </a:rPr>
                      <m:t> =</m:t>
                    </m:r>
                    <m:f>
                      <m:fPr>
                        <m:ctrlPr>
                          <a:rPr lang="en-US" sz="2200" i="1" dirty="0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0" i="1" dirty="0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2200" b="0" i="1" dirty="0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en-US" sz="2200" b="0" i="1" dirty="0" smtClean="0">
                        <a:solidFill>
                          <a:schemeClr val="accent5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200" b="0" i="1" dirty="0" smtClean="0">
                        <a:solidFill>
                          <a:schemeClr val="accent5"/>
                        </a:solidFill>
                        <a:latin typeface="Cambria Math" panose="02040503050406030204" pitchFamily="18" charset="0"/>
                      </a:rPr>
                      <m:t>7∗</m:t>
                    </m:r>
                    <m:f>
                      <m:fPr>
                        <m:ctrlPr>
                          <a:rPr lang="en-US" sz="2200" b="0" i="1" dirty="0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0" i="1" dirty="0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200" b="0" i="1" dirty="0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en-US" sz="2200" b="0" i="1" dirty="0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den>
                    </m:f>
                    <m:r>
                      <a:rPr lang="en-US" sz="2200" b="0" i="1" dirty="0" smtClean="0">
                        <a:solidFill>
                          <a:schemeClr val="accent5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200" i="1" dirty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0" i="1" dirty="0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18</m:t>
                        </m:r>
                      </m:num>
                      <m:den>
                        <m:r>
                          <a:rPr lang="en-US" sz="2200" b="0" i="1" dirty="0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90</m:t>
                        </m:r>
                      </m:den>
                    </m:f>
                    <m:r>
                      <a:rPr lang="en-US" sz="2200" i="1" dirty="0">
                        <a:solidFill>
                          <a:schemeClr val="accent5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2200" i="1" dirty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i="1" dirty="0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sz="2200" i="1" dirty="0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en-US" sz="2200" b="0" i="1" dirty="0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den>
                    </m:f>
                    <m:r>
                      <a:rPr lang="en-US" sz="2200" b="0" i="1" dirty="0" smtClean="0">
                        <a:solidFill>
                          <a:schemeClr val="accent5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200" b="0" i="1" dirty="0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0" i="1" dirty="0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25</m:t>
                        </m:r>
                      </m:num>
                      <m:den>
                        <m:r>
                          <a:rPr lang="en-US" sz="2200" b="0" i="1" dirty="0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90</m:t>
                        </m:r>
                      </m:den>
                    </m:f>
                  </m:oMath>
                </a14:m>
                <a:r>
                  <a:rPr lang="en-US" sz="2200" dirty="0" smtClean="0">
                    <a:solidFill>
                      <a:schemeClr val="accent5"/>
                    </a:solidFill>
                    <a:latin typeface="Cambria Math" panose="02040503050406030204" pitchFamily="18" charset="0"/>
                  </a:rPr>
                  <a:t> </a:t>
                </a:r>
              </a:p>
              <a:p>
                <a:pPr marL="0" lvl="2" indent="0">
                  <a:spcBef>
                    <a:spcPts val="240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k-SK" sz="2200" i="1" dirty="0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</a:rPr>
                        <m:t>0,</m:t>
                      </m:r>
                      <m:r>
                        <a:rPr lang="sk-SK" sz="2200" b="0" i="1" dirty="0" smtClean="0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</a:rPr>
                        <m:t>36</m:t>
                      </m:r>
                      <m:bar>
                        <m:barPr>
                          <m:pos m:val="top"/>
                          <m:ctrlPr>
                            <a:rPr lang="en-US" sz="2200" i="1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</m:ctrlPr>
                        </m:barPr>
                        <m:e>
                          <m:r>
                            <a:rPr lang="sk-SK" sz="2200" b="0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  <m:r>
                            <a:rPr lang="en-US" sz="2200" b="0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e>
                      </m:bar>
                      <m:r>
                        <a:rPr lang="en-US" sz="2200" i="1" dirty="0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200" i="1" dirty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b="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36</m:t>
                          </m:r>
                        </m:num>
                        <m:den>
                          <m:r>
                            <a:rPr lang="en-US" sz="2200" i="1" dirty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a:rPr lang="en-US" sz="2200" b="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den>
                      </m:f>
                      <m:r>
                        <a:rPr lang="en-US" sz="2200" i="1" dirty="0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200" b="0" i="1" dirty="0" smtClean="0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</a:rPr>
                        <m:t>98∗</m:t>
                      </m:r>
                      <m:f>
                        <m:fPr>
                          <m:ctrlPr>
                            <a:rPr lang="en-US" sz="2200" i="1" dirty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b="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200" b="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99</m:t>
                          </m:r>
                          <m:r>
                            <a:rPr lang="en-US" sz="2200" b="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sz="2200" i="1" dirty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den>
                      </m:f>
                      <m:r>
                        <a:rPr lang="en-US" sz="2200" i="1" dirty="0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200" i="1" dirty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b="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3662</m:t>
                          </m:r>
                        </m:num>
                        <m:den>
                          <m:r>
                            <a:rPr lang="en-US" sz="2200" b="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99</m:t>
                          </m:r>
                          <m:r>
                            <a:rPr lang="en-US" sz="2200" b="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00</m:t>
                          </m:r>
                        </m:den>
                      </m:f>
                    </m:oMath>
                  </m:oMathPara>
                </a14:m>
                <a:endParaRPr lang="en-US" sz="2200" dirty="0">
                  <a:solidFill>
                    <a:schemeClr val="accent5"/>
                  </a:solidFill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sk-SK" sz="2200" i="1" dirty="0">
                        <a:solidFill>
                          <a:schemeClr val="accent5"/>
                        </a:solidFill>
                        <a:latin typeface="Cambria Math" panose="02040503050406030204" pitchFamily="18" charset="0"/>
                      </a:rPr>
                      <m:t>0,</m:t>
                    </m:r>
                    <m:r>
                      <a:rPr lang="sk-SK" sz="2200" i="1" dirty="0" smtClean="0">
                        <a:solidFill>
                          <a:schemeClr val="accent5"/>
                        </a:solidFill>
                        <a:latin typeface="Cambria Math" panose="02040503050406030204" pitchFamily="18" charset="0"/>
                      </a:rPr>
                      <m:t> </m:t>
                    </m:r>
                    <m:bar>
                      <m:barPr>
                        <m:pos m:val="top"/>
                        <m:ctrlPr>
                          <a:rPr lang="en-US" sz="2200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2200" b="0" i="1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123</m:t>
                        </m:r>
                      </m:e>
                    </m:bar>
                  </m:oMath>
                </a14:m>
                <a:r>
                  <a:rPr lang="en-US" sz="2200" dirty="0">
                    <a:solidFill>
                      <a:schemeClr val="accent5"/>
                    </a:solidFill>
                  </a:rPr>
                  <a:t>  </a:t>
                </a:r>
                <a14:m>
                  <m:oMath xmlns:m="http://schemas.openxmlformats.org/officeDocument/2006/math">
                    <m:r>
                      <a:rPr lang="en-US" sz="2200" i="1" dirty="0">
                        <a:solidFill>
                          <a:schemeClr val="accent5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200" i="1" dirty="0" smtClean="0">
                        <a:solidFill>
                          <a:schemeClr val="accent5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2200" b="0" i="1" dirty="0" smtClean="0">
                        <a:solidFill>
                          <a:schemeClr val="accent5"/>
                        </a:solidFill>
                        <a:latin typeface="Cambria Math" panose="02040503050406030204" pitchFamily="18" charset="0"/>
                      </a:rPr>
                      <m:t>23∗</m:t>
                    </m:r>
                    <m:f>
                      <m:fPr>
                        <m:ctrlPr>
                          <a:rPr lang="en-US" sz="2200" i="1" dirty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0" i="1" dirty="0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200" i="1" dirty="0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en-US" sz="2200" b="0" i="1" dirty="0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99</m:t>
                        </m:r>
                      </m:den>
                    </m:f>
                    <m:r>
                      <a:rPr lang="en-US" sz="2200" i="1" dirty="0">
                        <a:solidFill>
                          <a:schemeClr val="accent5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200" i="1" dirty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0" i="1" dirty="0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123</m:t>
                        </m:r>
                      </m:num>
                      <m:den>
                        <m:r>
                          <a:rPr lang="en-US" sz="2200" b="0" i="1" dirty="0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999</m:t>
                        </m:r>
                      </m:den>
                    </m:f>
                  </m:oMath>
                </a14:m>
                <a:r>
                  <a:rPr lang="en-US" sz="2200" dirty="0">
                    <a:latin typeface="Cambria Math" panose="02040503050406030204" pitchFamily="18" charset="0"/>
                  </a:rPr>
                  <a:t> </a:t>
                </a:r>
                <a:endParaRPr lang="en-US" sz="2200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sz="2200" dirty="0" smtClean="0">
                    <a:solidFill>
                      <a:schemeClr val="accent5"/>
                    </a:solidFill>
                  </a:rPr>
                  <a:t>0,</a:t>
                </a:r>
                <a14:m>
                  <m:oMath xmlns:m="http://schemas.openxmlformats.org/officeDocument/2006/math">
                    <m:r>
                      <a:rPr lang="sk-SK" sz="2200" i="1" dirty="0">
                        <a:solidFill>
                          <a:schemeClr val="accent5"/>
                        </a:solidFill>
                        <a:latin typeface="Cambria Math" panose="02040503050406030204" pitchFamily="18" charset="0"/>
                      </a:rPr>
                      <m:t>0</m:t>
                    </m:r>
                    <m:bar>
                      <m:barPr>
                        <m:pos m:val="top"/>
                        <m:ctrlPr>
                          <a:rPr lang="en-US" sz="2200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2200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123</m:t>
                        </m:r>
                      </m:e>
                    </m:bar>
                  </m:oMath>
                </a14:m>
                <a:r>
                  <a:rPr lang="en-US" sz="2200" dirty="0">
                    <a:solidFill>
                      <a:schemeClr val="accent5"/>
                    </a:solidFill>
                  </a:rPr>
                  <a:t>  </a:t>
                </a:r>
                <a14:m>
                  <m:oMath xmlns:m="http://schemas.openxmlformats.org/officeDocument/2006/math">
                    <m:r>
                      <a:rPr lang="en-US" sz="2200" i="1" dirty="0">
                        <a:solidFill>
                          <a:schemeClr val="accent5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200" i="1" dirty="0">
                        <a:solidFill>
                          <a:schemeClr val="accent5"/>
                        </a:solidFill>
                        <a:latin typeface="Cambria Math" panose="02040503050406030204" pitchFamily="18" charset="0"/>
                      </a:rPr>
                      <m:t>123∗</m:t>
                    </m:r>
                    <m:f>
                      <m:fPr>
                        <m:ctrlPr>
                          <a:rPr lang="en-US" sz="2200" i="1" dirty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i="1" dirty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200" i="1" dirty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999</m:t>
                        </m:r>
                        <m:r>
                          <a:rPr lang="en-US" sz="2200" b="0" i="1" dirty="0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den>
                    </m:f>
                    <m:r>
                      <a:rPr lang="en-US" sz="2200" i="1" dirty="0">
                        <a:solidFill>
                          <a:schemeClr val="accent5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200" i="1" dirty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i="1" dirty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123</m:t>
                        </m:r>
                      </m:num>
                      <m:den>
                        <m:r>
                          <a:rPr lang="en-US" sz="2200" i="1" dirty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999</m:t>
                        </m:r>
                        <m:r>
                          <a:rPr lang="en-US" sz="2200" b="0" i="1" dirty="0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den>
                    </m:f>
                  </m:oMath>
                </a14:m>
                <a:r>
                  <a:rPr lang="en-US" sz="2200" dirty="0">
                    <a:latin typeface="Cambria Math" panose="02040503050406030204" pitchFamily="18" charset="0"/>
                  </a:rPr>
                  <a:t> </a:t>
                </a:r>
              </a:p>
              <a:p>
                <a:pPr marL="0" indent="0">
                  <a:buNone/>
                </a:pPr>
                <a:r>
                  <a:rPr lang="en-US" sz="2200" dirty="0">
                    <a:solidFill>
                      <a:schemeClr val="accent5"/>
                    </a:solidFill>
                  </a:rPr>
                  <a:t>0,</a:t>
                </a:r>
                <a14:m>
                  <m:oMath xmlns:m="http://schemas.openxmlformats.org/officeDocument/2006/math">
                    <m:r>
                      <a:rPr lang="en-US" sz="2200" b="0" i="0" dirty="0" smtClean="0">
                        <a:solidFill>
                          <a:schemeClr val="accent5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sk-SK" sz="2200" i="1" dirty="0">
                        <a:solidFill>
                          <a:schemeClr val="accent5"/>
                        </a:solidFill>
                        <a:latin typeface="Cambria Math" panose="02040503050406030204" pitchFamily="18" charset="0"/>
                      </a:rPr>
                      <m:t>0</m:t>
                    </m:r>
                    <m:bar>
                      <m:barPr>
                        <m:pos m:val="top"/>
                        <m:ctrlPr>
                          <a:rPr lang="en-US" sz="2200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2200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123</m:t>
                        </m:r>
                      </m:e>
                    </m:bar>
                  </m:oMath>
                </a14:m>
                <a:r>
                  <a:rPr lang="en-US" sz="2200" dirty="0">
                    <a:solidFill>
                      <a:schemeClr val="accent5"/>
                    </a:solidFill>
                  </a:rPr>
                  <a:t>  </a:t>
                </a:r>
                <a14:m>
                  <m:oMath xmlns:m="http://schemas.openxmlformats.org/officeDocument/2006/math">
                    <m:r>
                      <a:rPr lang="en-US" sz="2200" i="1" dirty="0">
                        <a:solidFill>
                          <a:schemeClr val="accent5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200" i="1" dirty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0" i="1" dirty="0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200" i="1" dirty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en-US" sz="2200" i="1" dirty="0">
                        <a:solidFill>
                          <a:schemeClr val="accent5"/>
                        </a:solidFill>
                        <a:latin typeface="Cambria Math" panose="02040503050406030204" pitchFamily="18" charset="0"/>
                      </a:rPr>
                      <m:t>+123∗</m:t>
                    </m:r>
                    <m:f>
                      <m:fPr>
                        <m:ctrlPr>
                          <a:rPr lang="en-US" sz="2200" i="1" dirty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i="1" dirty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200" i="1" dirty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999</m:t>
                        </m:r>
                        <m:r>
                          <a:rPr lang="en-US" sz="2200" i="1" dirty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sz="2200" b="0" i="1" dirty="0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den>
                    </m:f>
                    <m:r>
                      <a:rPr lang="en-US" sz="2200" i="1" dirty="0">
                        <a:solidFill>
                          <a:schemeClr val="accent5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200" i="1" dirty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0" i="1" dirty="0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10113</m:t>
                        </m:r>
                      </m:num>
                      <m:den>
                        <m:r>
                          <a:rPr lang="en-US" sz="2200" i="1" dirty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999</m:t>
                        </m:r>
                        <m:r>
                          <a:rPr lang="en-US" sz="2200" i="1" dirty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sz="2200" b="0" i="1" dirty="0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den>
                    </m:f>
                  </m:oMath>
                </a14:m>
                <a:r>
                  <a:rPr lang="en-US" sz="2200" dirty="0">
                    <a:latin typeface="Cambria Math" panose="02040503050406030204" pitchFamily="18" charset="0"/>
                  </a:rPr>
                  <a:t> </a:t>
                </a:r>
              </a:p>
              <a:p>
                <a:pPr marL="0" indent="0">
                  <a:buNone/>
                </a:pPr>
                <a:endParaRPr lang="en-US" sz="2200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sz="2200" baseline="-25000" dirty="0" smtClean="0">
                  <a:solidFill>
                    <a:schemeClr val="tx2"/>
                  </a:solidFill>
                </a:endParaRPr>
              </a:p>
              <a:p>
                <a:pPr marL="0" indent="0">
                  <a:buNone/>
                </a:pPr>
                <a:endParaRPr lang="en-US" sz="2200" baseline="-25000" dirty="0">
                  <a:solidFill>
                    <a:schemeClr val="tx2"/>
                  </a:solidFill>
                </a:endParaRPr>
              </a:p>
              <a:p>
                <a:pPr marL="0" indent="0">
                  <a:buNone/>
                </a:pPr>
                <a:endParaRPr lang="en-US" sz="2200" baseline="-25000" dirty="0">
                  <a:solidFill>
                    <a:schemeClr val="tx2"/>
                  </a:solidFill>
                </a:endParaRPr>
              </a:p>
            </p:txBody>
          </p:sp>
        </mc:Choice>
        <mc:Fallback>
          <p:sp>
            <p:nvSpPr>
              <p:cNvPr id="3" name="Zástupný symbol obsah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199" y="1600200"/>
                <a:ext cx="8570295" cy="5159170"/>
              </a:xfrm>
              <a:blipFill rotWithShape="0">
                <a:blip r:embed="rId2"/>
                <a:stretch>
                  <a:fillRect l="-925" t="-827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BlokTextu 5"/>
          <p:cNvSpPr txBox="1"/>
          <p:nvPr/>
        </p:nvSpPr>
        <p:spPr>
          <a:xfrm>
            <a:off x="8811926" y="0"/>
            <a:ext cx="431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endParaRPr lang="sk-SK" dirty="0">
              <a:solidFill>
                <a:schemeClr val="bg1">
                  <a:lumMod val="8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8878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sk-SK" dirty="0"/>
              <a:t>Prevody medzi sústavami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199" y="1600200"/>
            <a:ext cx="8570295" cy="5159170"/>
          </a:xfrm>
        </p:spPr>
        <p:txBody>
          <a:bodyPr>
            <a:normAutofit/>
          </a:bodyPr>
          <a:lstStyle/>
          <a:p>
            <a:pPr marL="0" indent="6350">
              <a:spcBef>
                <a:spcPts val="0"/>
              </a:spcBef>
              <a:buNone/>
            </a:pPr>
            <a:r>
              <a:rPr lang="sk-SK" sz="2000" b="1" dirty="0" smtClean="0">
                <a:solidFill>
                  <a:schemeClr val="tx2"/>
                </a:solidFill>
              </a:rPr>
              <a:t>Vytvorte </a:t>
            </a:r>
            <a:r>
              <a:rPr lang="sk-SK" sz="2000" b="1" smtClean="0">
                <a:solidFill>
                  <a:schemeClr val="tx2"/>
                </a:solidFill>
              </a:rPr>
              <a:t>prevodník reálnych desiatkových </a:t>
            </a:r>
            <a:r>
              <a:rPr lang="sk-SK" sz="2000" b="1" dirty="0" smtClean="0">
                <a:solidFill>
                  <a:schemeClr val="tx2"/>
                </a:solidFill>
              </a:rPr>
              <a:t>čísel do sústavy so základom 2.</a:t>
            </a:r>
          </a:p>
        </p:txBody>
      </p:sp>
      <p:sp>
        <p:nvSpPr>
          <p:cNvPr id="6" name="BlokTextu 5"/>
          <p:cNvSpPr txBox="1"/>
          <p:nvPr/>
        </p:nvSpPr>
        <p:spPr>
          <a:xfrm>
            <a:off x="8811926" y="0"/>
            <a:ext cx="431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endParaRPr lang="sk-SK" dirty="0">
              <a:solidFill>
                <a:schemeClr val="bg1">
                  <a:lumMod val="8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142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obsahu 2"/>
              <p:cNvSpPr>
                <a:spLocks noGrp="1"/>
              </p:cNvSpPr>
              <p:nvPr>
                <p:ph idx="1"/>
              </p:nvPr>
            </p:nvSpPr>
            <p:spPr>
              <a:xfrm>
                <a:off x="457199" y="1600200"/>
                <a:ext cx="8615301" cy="5159170"/>
              </a:xfrm>
            </p:spPr>
            <p:txBody>
              <a:bodyPr>
                <a:normAutofit/>
              </a:bodyPr>
              <a:lstStyle/>
              <a:p>
                <a:pPr marL="0" indent="6350">
                  <a:buNone/>
                </a:pPr>
                <a:r>
                  <a:rPr lang="sk-SK" sz="2200" b="1" dirty="0" smtClean="0">
                    <a:solidFill>
                      <a:schemeClr val="accent1"/>
                    </a:solidFill>
                  </a:rPr>
                  <a:t>Úloha 1 (zlatý rez):</a:t>
                </a:r>
              </a:p>
              <a:p>
                <a:pPr marL="0" indent="6350">
                  <a:buNone/>
                </a:pPr>
                <a:r>
                  <a:rPr lang="sk-SK" sz="2000" b="1" dirty="0" smtClean="0"/>
                  <a:t>Odhadnite reálne číslo ϕ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k-SK" sz="2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k-SK" sz="2000" b="1" i="1" smtClean="0">
                            <a:latin typeface="Cambria Math"/>
                          </a:rPr>
                          <m:t>𝟏</m:t>
                        </m:r>
                        <m:r>
                          <a:rPr lang="sk-SK" sz="2000" b="1" i="1" smtClean="0">
                            <a:latin typeface="Cambria Math"/>
                          </a:rPr>
                          <m:t>+</m:t>
                        </m:r>
                        <m:rad>
                          <m:radPr>
                            <m:degHide m:val="on"/>
                            <m:ctrlPr>
                              <a:rPr lang="sk-SK" sz="2000" b="1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sk-SK" sz="2000" b="1" i="1" smtClean="0">
                                <a:latin typeface="Cambria Math"/>
                              </a:rPr>
                              <m:t>𝟓</m:t>
                            </m:r>
                          </m:e>
                        </m:rad>
                      </m:num>
                      <m:den>
                        <m:r>
                          <a:rPr lang="sk-SK" sz="2000" b="1" i="1" smtClean="0"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sk-SK" sz="2000" b="1" dirty="0" smtClean="0"/>
                  <a:t>   resp. (-ϕ </a:t>
                </a:r>
                <a:r>
                  <a:rPr lang="sk-SK" sz="2000" b="1" dirty="0"/>
                  <a:t>=</a:t>
                </a:r>
                <a:r>
                  <a:rPr lang="sk-SK" sz="2000" b="1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k-SK" sz="2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k-SK" sz="2000" b="1" i="1">
                            <a:latin typeface="Cambria Math"/>
                          </a:rPr>
                          <m:t>𝟏</m:t>
                        </m:r>
                        <m:r>
                          <a:rPr lang="sk-SK" sz="2000" b="1" i="1" smtClean="0">
                            <a:latin typeface="Cambria Math"/>
                          </a:rPr>
                          <m:t>−</m:t>
                        </m:r>
                        <m:rad>
                          <m:radPr>
                            <m:degHide m:val="on"/>
                            <m:ctrlPr>
                              <a:rPr lang="sk-SK" sz="2000" b="1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sk-SK" sz="2000" b="1" i="1">
                                <a:latin typeface="Cambria Math"/>
                              </a:rPr>
                              <m:t>𝟓</m:t>
                            </m:r>
                          </m:e>
                        </m:rad>
                      </m:num>
                      <m:den>
                        <m:r>
                          <a:rPr lang="sk-SK" sz="2000" b="1" i="1"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sk-SK" sz="2000" b="1" dirty="0" smtClean="0">
                    <a:solidFill>
                      <a:schemeClr val="accent5"/>
                    </a:solidFill>
                  </a:rPr>
                  <a:t> </a:t>
                </a:r>
                <a:r>
                  <a:rPr lang="sk-SK" sz="2000" b="1" dirty="0" smtClean="0"/>
                  <a:t>) čo najlepšie zlomkom </a:t>
                </a:r>
                <a:r>
                  <a:rPr lang="sk-SK" sz="2000" b="1" i="1" dirty="0" smtClean="0"/>
                  <a:t>m</a:t>
                </a:r>
                <a:r>
                  <a:rPr lang="sk-SK" sz="2000" b="1" dirty="0" smtClean="0"/>
                  <a:t>/</a:t>
                </a:r>
                <a:r>
                  <a:rPr lang="sk-SK" sz="2000" b="1" i="1" dirty="0" smtClean="0"/>
                  <a:t>n</a:t>
                </a:r>
                <a:r>
                  <a:rPr lang="sk-SK" sz="2000" b="1" dirty="0" smtClean="0"/>
                  <a:t>!</a:t>
                </a:r>
              </a:p>
              <a:p>
                <a:pPr marL="0" indent="6350">
                  <a:buNone/>
                </a:pPr>
                <a:r>
                  <a:rPr lang="sk-SK" sz="2000" dirty="0" smtClean="0"/>
                  <a:t>ϕ = </a:t>
                </a:r>
                <a:r>
                  <a:rPr lang="sk-SK" sz="2000" dirty="0"/>
                  <a:t>1,6180339887 4989484820 4586834365 6381177203 0917980576 </a:t>
                </a:r>
                <a:r>
                  <a:rPr lang="sk-SK" sz="2000" dirty="0" smtClean="0"/>
                  <a:t>286 ...</a:t>
                </a:r>
              </a:p>
              <a:p>
                <a:pPr marL="0" indent="6350">
                  <a:spcBef>
                    <a:spcPts val="0"/>
                  </a:spcBef>
                  <a:buNone/>
                </a:pPr>
                <a:endParaRPr lang="sk-SK" sz="1000" dirty="0"/>
              </a:p>
              <a:p>
                <a:pPr marL="0" indent="6350">
                  <a:buNone/>
                </a:pPr>
                <a:r>
                  <a:rPr lang="sk-SK" sz="2000" b="1" dirty="0" smtClean="0">
                    <a:solidFill>
                      <a:schemeClr val="accent1"/>
                    </a:solidFill>
                  </a:rPr>
                  <a:t>Návod:</a:t>
                </a:r>
                <a:endParaRPr lang="sk-SK" sz="2000" dirty="0" smtClean="0"/>
              </a:p>
              <a:p>
                <a:pPr marL="457200" indent="-457200">
                  <a:buFont typeface="+mj-lt"/>
                  <a:buAutoNum type="arabicPeriod"/>
                </a:pPr>
                <a:r>
                  <a:rPr lang="sk-SK" sz="2000" dirty="0" smtClean="0"/>
                  <a:t>Postupne uvažujeme </a:t>
                </a:r>
                <a:r>
                  <a:rPr lang="sk-SK" sz="2000" b="1" dirty="0" smtClean="0"/>
                  <a:t>menovatele </a:t>
                </a:r>
                <a:r>
                  <a:rPr lang="sk-SK" sz="2000" b="1" i="1" dirty="0" smtClean="0"/>
                  <a:t>n</a:t>
                </a:r>
                <a:r>
                  <a:rPr lang="sk-SK" sz="2000" b="1" dirty="0" smtClean="0"/>
                  <a:t> = 2, </a:t>
                </a:r>
                <a:r>
                  <a:rPr lang="sk-SK" sz="2000" b="1" i="1" dirty="0"/>
                  <a:t>n</a:t>
                </a:r>
                <a:r>
                  <a:rPr lang="sk-SK" sz="2000" b="1" dirty="0"/>
                  <a:t> = </a:t>
                </a:r>
                <a:r>
                  <a:rPr lang="sk-SK" sz="2000" b="1" dirty="0" smtClean="0"/>
                  <a:t>3,  ..., </a:t>
                </a:r>
                <a:r>
                  <a:rPr lang="sk-SK" sz="2000" b="1" i="1" dirty="0"/>
                  <a:t>n</a:t>
                </a:r>
                <a:r>
                  <a:rPr lang="sk-SK" sz="2000" b="1" dirty="0"/>
                  <a:t> = </a:t>
                </a:r>
                <a:r>
                  <a:rPr lang="sk-SK" sz="2000" b="1" dirty="0" smtClean="0"/>
                  <a:t>10 </a:t>
                </a:r>
                <a:r>
                  <a:rPr lang="sk-SK" sz="2000" b="1" dirty="0"/>
                  <a:t>(</a:t>
                </a:r>
                <a:r>
                  <a:rPr lang="sk-SK" sz="2000" b="1" i="1" dirty="0" err="1"/>
                  <a:t>n</a:t>
                </a:r>
                <a:r>
                  <a:rPr lang="sk-SK" sz="2000" b="1" dirty="0" err="1">
                    <a:sym typeface="Symbol"/>
                  </a:rPr>
                  <a:t></a:t>
                </a:r>
                <a:r>
                  <a:rPr lang="sk-SK" sz="2000" b="1" i="1" dirty="0" err="1"/>
                  <a:t>N</a:t>
                </a:r>
                <a:r>
                  <a:rPr lang="sk-SK" sz="2000" b="1" dirty="0" smtClean="0"/>
                  <a:t>)</a:t>
                </a:r>
                <a:r>
                  <a:rPr lang="sk-SK" sz="2000" dirty="0" smtClean="0"/>
                  <a:t>.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sk-SK" sz="2000" dirty="0" smtClean="0"/>
                  <a:t>Pre </a:t>
                </a:r>
                <a:r>
                  <a:rPr lang="sk-SK" sz="2000" b="1" dirty="0" smtClean="0"/>
                  <a:t>každý z týchto menovateľov nájdite najlepšieho čitateľa </a:t>
                </a:r>
                <a:r>
                  <a:rPr lang="sk-SK" sz="2000" b="1" i="1" dirty="0" err="1" smtClean="0"/>
                  <a:t>m</a:t>
                </a:r>
                <a:r>
                  <a:rPr lang="sk-SK" sz="2000" b="1" dirty="0" err="1" smtClean="0">
                    <a:sym typeface="Symbol"/>
                  </a:rPr>
                  <a:t></a:t>
                </a:r>
                <a:r>
                  <a:rPr lang="sk-SK" sz="2000" b="1" i="1" dirty="0" err="1" smtClean="0"/>
                  <a:t>N</a:t>
                </a:r>
                <a:r>
                  <a:rPr lang="sk-SK" sz="2000" dirty="0" smtClean="0"/>
                  <a:t>.</a:t>
                </a:r>
                <a:r>
                  <a:rPr lang="sk-SK" sz="2000" b="1" dirty="0" smtClean="0"/>
                  <a:t> </a:t>
                </a:r>
                <a:endParaRPr lang="sk-SK" sz="2000" dirty="0" smtClean="0"/>
              </a:p>
              <a:p>
                <a:pPr marL="457200" indent="-457200">
                  <a:buFont typeface="+mj-lt"/>
                  <a:buAutoNum type="arabicPeriod"/>
                </a:pPr>
                <a:r>
                  <a:rPr lang="sk-SK" sz="2000" dirty="0" smtClean="0"/>
                  <a:t>Vyčíslime odchýlku zlomku </a:t>
                </a:r>
                <a:r>
                  <a:rPr lang="sk-SK" sz="2000" i="1" dirty="0" smtClean="0"/>
                  <a:t>m</a:t>
                </a:r>
                <a:r>
                  <a:rPr lang="sk-SK" sz="2000" dirty="0" smtClean="0"/>
                  <a:t>/</a:t>
                </a:r>
                <a:r>
                  <a:rPr lang="sk-SK" sz="2000" i="1" dirty="0" smtClean="0"/>
                  <a:t>n</a:t>
                </a:r>
                <a:r>
                  <a:rPr lang="sk-SK" sz="2000" dirty="0"/>
                  <a:t> </a:t>
                </a:r>
                <a:r>
                  <a:rPr lang="sk-SK" sz="2000" dirty="0" smtClean="0"/>
                  <a:t>od čísla ϕ.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sk-SK" sz="2000" dirty="0" smtClean="0"/>
                  <a:t>Vyznačíme riadky, kde sa táto chyba zmenšila.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sk-SK" sz="2000" dirty="0" smtClean="0"/>
                  <a:t>Určíme čo najlepší odhad zlatého rezu s menovateľmi </a:t>
                </a:r>
                <a:r>
                  <a:rPr lang="sk-SK" sz="2000" i="1" dirty="0"/>
                  <a:t>n</a:t>
                </a:r>
                <a:r>
                  <a:rPr lang="sk-SK" sz="2000" dirty="0"/>
                  <a:t> = 2, </a:t>
                </a:r>
                <a:r>
                  <a:rPr lang="sk-SK" sz="2000" i="1" dirty="0"/>
                  <a:t>n</a:t>
                </a:r>
                <a:r>
                  <a:rPr lang="sk-SK" sz="2000" dirty="0"/>
                  <a:t> = 3,  ..., </a:t>
                </a:r>
                <a:r>
                  <a:rPr lang="sk-SK" sz="2000" i="1" dirty="0"/>
                  <a:t>n</a:t>
                </a:r>
                <a:r>
                  <a:rPr lang="sk-SK" sz="2000" dirty="0"/>
                  <a:t> = </a:t>
                </a:r>
                <a:r>
                  <a:rPr lang="sk-SK" sz="2000" dirty="0" smtClean="0"/>
                  <a:t>10. (Dobrý odhad má malú chybu pri čo najmenšom menovateli).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sk-SK" sz="2000" dirty="0" smtClean="0"/>
                  <a:t>Úlohu rozšírime pre menovatele 11, 12, ..., 1000 (2000) a pokúsime sa nájsť lepší odhad, ako sme našli v bode 5.</a:t>
                </a:r>
              </a:p>
              <a:p>
                <a:pPr marL="457200" indent="-457200">
                  <a:buFont typeface="+mj-lt"/>
                  <a:buAutoNum type="arabicPeriod"/>
                </a:pPr>
                <a:endParaRPr lang="sk-SK" sz="2000" dirty="0" smtClean="0"/>
              </a:p>
              <a:p>
                <a:pPr marL="457200" indent="-457200">
                  <a:buFont typeface="+mj-lt"/>
                  <a:buAutoNum type="arabicPeriod"/>
                </a:pPr>
                <a:endParaRPr lang="sk-SK" sz="2000" dirty="0" smtClean="0"/>
              </a:p>
              <a:p>
                <a:pPr marL="457200" indent="-457200">
                  <a:buFont typeface="+mj-lt"/>
                  <a:buAutoNum type="arabicPeriod"/>
                </a:pPr>
                <a:endParaRPr lang="sk-SK" sz="2000" dirty="0"/>
              </a:p>
              <a:p>
                <a:pPr marL="0" indent="6350">
                  <a:buNone/>
                </a:pPr>
                <a:endParaRPr lang="sk-SK" sz="2000" dirty="0" smtClean="0">
                  <a:solidFill>
                    <a:schemeClr val="accent5"/>
                  </a:solidFill>
                </a:endParaRPr>
              </a:p>
              <a:p>
                <a:pPr marL="0" indent="6350">
                  <a:buNone/>
                </a:pPr>
                <a:endParaRPr lang="sk-SK" sz="2000" dirty="0">
                  <a:solidFill>
                    <a:schemeClr val="accent5"/>
                  </a:solidFill>
                </a:endParaRPr>
              </a:p>
              <a:p>
                <a:pPr marL="0" indent="6350">
                  <a:buNone/>
                </a:pPr>
                <a:endParaRPr lang="sk-SK" sz="2000" dirty="0" smtClean="0">
                  <a:solidFill>
                    <a:schemeClr val="accent5"/>
                  </a:solidFill>
                </a:endParaRPr>
              </a:p>
              <a:p>
                <a:pPr marL="0" indent="6350">
                  <a:buNone/>
                </a:pPr>
                <a:endParaRPr lang="sk-SK" sz="2000" dirty="0">
                  <a:solidFill>
                    <a:schemeClr val="accent5"/>
                  </a:solidFill>
                </a:endParaRPr>
              </a:p>
              <a:p>
                <a:pPr marL="0" indent="6350">
                  <a:buNone/>
                </a:pPr>
                <a:endParaRPr lang="sk-SK" sz="2000" dirty="0" smtClean="0">
                  <a:solidFill>
                    <a:schemeClr val="accent5"/>
                  </a:solidFill>
                </a:endParaRPr>
              </a:p>
              <a:p>
                <a:pPr marL="0" indent="6350">
                  <a:buNone/>
                </a:pPr>
                <a:endParaRPr lang="sk-SK" sz="2000" dirty="0">
                  <a:solidFill>
                    <a:schemeClr val="accent5"/>
                  </a:solidFill>
                </a:endParaRPr>
              </a:p>
              <a:p>
                <a:pPr marL="0" indent="6350">
                  <a:buNone/>
                </a:pPr>
                <a:endParaRPr lang="sk-SK" sz="2000" b="1" dirty="0" smtClean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3" name="Zástupný symbol obsah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199" y="1600200"/>
                <a:ext cx="8615301" cy="5159170"/>
              </a:xfrm>
              <a:blipFill rotWithShape="1">
                <a:blip r:embed="rId3"/>
                <a:stretch>
                  <a:fillRect l="-778" t="-709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686800" cy="990600"/>
          </a:xfrm>
        </p:spPr>
        <p:txBody>
          <a:bodyPr>
            <a:normAutofit/>
          </a:bodyPr>
          <a:lstStyle/>
          <a:p>
            <a:pPr lvl="0"/>
            <a:r>
              <a:rPr lang="sk-SK" sz="3600" dirty="0"/>
              <a:t>Aproximácia reálnych čísel </a:t>
            </a:r>
            <a:r>
              <a:rPr lang="sk-SK" sz="3600" dirty="0" smtClean="0"/>
              <a:t>zlomkami (Excel)</a:t>
            </a:r>
            <a:endParaRPr lang="sk-SK" sz="3600" dirty="0"/>
          </a:p>
        </p:txBody>
      </p:sp>
    </p:spTree>
    <p:extLst>
      <p:ext uri="{BB962C8B-B14F-4D97-AF65-F5344CB8AC3E}">
        <p14:creationId xmlns:p14="http://schemas.microsoft.com/office/powerpoint/2010/main" val="198251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obsahu 2"/>
              <p:cNvSpPr>
                <a:spLocks noGrp="1"/>
              </p:cNvSpPr>
              <p:nvPr>
                <p:ph idx="1"/>
              </p:nvPr>
            </p:nvSpPr>
            <p:spPr>
              <a:xfrm>
                <a:off x="457199" y="1600200"/>
                <a:ext cx="8615301" cy="5159170"/>
              </a:xfrm>
            </p:spPr>
            <p:txBody>
              <a:bodyPr>
                <a:normAutofit/>
              </a:bodyPr>
              <a:lstStyle/>
              <a:p>
                <a:pPr marL="0" indent="6350">
                  <a:buNone/>
                </a:pPr>
                <a:r>
                  <a:rPr lang="sk-SK" sz="2200" b="1" dirty="0" smtClean="0">
                    <a:solidFill>
                      <a:schemeClr val="accent1"/>
                    </a:solidFill>
                  </a:rPr>
                  <a:t>Úloha 2:</a:t>
                </a:r>
              </a:p>
              <a:p>
                <a:pPr marL="0" indent="6350">
                  <a:buNone/>
                </a:pPr>
                <a:r>
                  <a:rPr lang="sk-SK" sz="2000" b="1" dirty="0"/>
                  <a:t>Odhadnite </a:t>
                </a:r>
                <a:r>
                  <a:rPr lang="en-US" sz="2000" b="1" dirty="0" err="1" smtClean="0"/>
                  <a:t>Ludolfovo</a:t>
                </a:r>
                <a:r>
                  <a:rPr lang="en-US" sz="2000" b="1" dirty="0" smtClean="0"/>
                  <a:t> </a:t>
                </a:r>
                <a:r>
                  <a:rPr lang="sk-SK" sz="2000" b="1" dirty="0" smtClean="0"/>
                  <a:t>číslo </a:t>
                </a:r>
                <a:r>
                  <a:rPr lang="el-GR" sz="2000" b="1" dirty="0" smtClean="0"/>
                  <a:t>π</a:t>
                </a:r>
                <a:r>
                  <a:rPr lang="en-US" sz="2000" b="1" dirty="0" smtClean="0"/>
                  <a:t> </a:t>
                </a:r>
                <a:r>
                  <a:rPr lang="sk-SK" sz="2000" b="1" dirty="0" smtClean="0"/>
                  <a:t>čo najlepšie zlomkom </a:t>
                </a:r>
                <a:r>
                  <a:rPr lang="sk-SK" sz="2000" b="1" i="1" dirty="0" smtClean="0"/>
                  <a:t>m</a:t>
                </a:r>
                <a:r>
                  <a:rPr lang="sk-SK" sz="2000" b="1" dirty="0" smtClean="0"/>
                  <a:t>/</a:t>
                </a:r>
                <a:r>
                  <a:rPr lang="sk-SK" sz="2000" b="1" i="1" dirty="0" smtClean="0"/>
                  <a:t>n</a:t>
                </a:r>
                <a:r>
                  <a:rPr lang="en-US" sz="2000" b="1" i="1" dirty="0" smtClean="0"/>
                  <a:t>, </a:t>
                </a:r>
                <a:r>
                  <a:rPr lang="en-US" sz="2000" b="1" dirty="0" err="1" smtClean="0"/>
                  <a:t>kde</a:t>
                </a:r>
                <a:r>
                  <a:rPr lang="en-US" sz="2000" b="1" i="1" dirty="0" smtClean="0"/>
                  <a:t> m</a:t>
                </a:r>
                <a:r>
                  <a:rPr lang="sk-SK" sz="2000" b="1" dirty="0">
                    <a:sym typeface="Symbol"/>
                  </a:rPr>
                  <a:t> </a:t>
                </a:r>
                <a:r>
                  <a:rPr lang="sk-SK" sz="2000" b="1" i="1" dirty="0"/>
                  <a:t>N</a:t>
                </a:r>
                <a:r>
                  <a:rPr lang="en-US" sz="2000" b="1" i="1" dirty="0" smtClean="0"/>
                  <a:t>, </a:t>
                </a:r>
                <a:r>
                  <a:rPr lang="sk-SK" sz="2000" b="1" i="1" dirty="0" err="1" smtClean="0"/>
                  <a:t>n</a:t>
                </a:r>
                <a:r>
                  <a:rPr lang="sk-SK" sz="2000" b="1" dirty="0" err="1">
                    <a:sym typeface="Symbol"/>
                  </a:rPr>
                  <a:t></a:t>
                </a:r>
                <a:r>
                  <a:rPr lang="sk-SK" sz="2000" b="1" i="1" dirty="0" err="1" smtClean="0"/>
                  <a:t>N</a:t>
                </a:r>
                <a:r>
                  <a:rPr lang="sk-SK" sz="2000" b="1" dirty="0" smtClean="0"/>
                  <a:t>!</a:t>
                </a:r>
              </a:p>
              <a:p>
                <a:pPr marL="0" indent="6350">
                  <a:buNone/>
                </a:pPr>
                <a:r>
                  <a:rPr lang="el-GR" sz="2000" dirty="0" smtClean="0"/>
                  <a:t>π</a:t>
                </a:r>
                <a:r>
                  <a:rPr lang="sk-SK" sz="2000" dirty="0" smtClean="0"/>
                  <a:t> = </a:t>
                </a:r>
                <a:r>
                  <a:rPr lang="sk-SK" sz="2000" dirty="0"/>
                  <a:t>3,1415926535 8979323846 2643383279 5028841971 6939937510 </a:t>
                </a:r>
                <a:r>
                  <a:rPr lang="sk-SK" sz="2000" dirty="0" smtClean="0"/>
                  <a:t>582 ...</a:t>
                </a:r>
              </a:p>
              <a:p>
                <a:pPr marL="0" indent="6350">
                  <a:spcBef>
                    <a:spcPts val="0"/>
                  </a:spcBef>
                  <a:buNone/>
                </a:pPr>
                <a:endParaRPr lang="sk-SK" sz="2000" dirty="0"/>
              </a:p>
              <a:p>
                <a:pPr marL="0" indent="6350">
                  <a:buNone/>
                </a:pPr>
                <a:r>
                  <a:rPr lang="sk-SK" sz="2200" b="1" dirty="0">
                    <a:solidFill>
                      <a:schemeClr val="accent1"/>
                    </a:solidFill>
                  </a:rPr>
                  <a:t>Úloha </a:t>
                </a:r>
                <a:r>
                  <a:rPr lang="en-US" sz="2200" b="1" dirty="0" smtClean="0">
                    <a:solidFill>
                      <a:schemeClr val="accent1"/>
                    </a:solidFill>
                  </a:rPr>
                  <a:t>3</a:t>
                </a:r>
                <a:r>
                  <a:rPr lang="sk-SK" sz="2200" b="1" dirty="0" smtClean="0">
                    <a:solidFill>
                      <a:schemeClr val="accent1"/>
                    </a:solidFill>
                  </a:rPr>
                  <a:t>:</a:t>
                </a:r>
                <a:endParaRPr lang="sk-SK" sz="2200" b="1" dirty="0">
                  <a:solidFill>
                    <a:schemeClr val="accent1"/>
                  </a:solidFill>
                </a:endParaRPr>
              </a:p>
              <a:p>
                <a:pPr marL="0" indent="6350">
                  <a:buNone/>
                </a:pPr>
                <a:r>
                  <a:rPr lang="sk-SK" sz="2000" b="1" dirty="0"/>
                  <a:t>Odhadnite </a:t>
                </a:r>
                <a:r>
                  <a:rPr lang="sk-SK" sz="2000" b="1" dirty="0" smtClean="0"/>
                  <a:t>reálne číslo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sk-SK" sz="2000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sk-SK" sz="2000" b="1" i="1" smtClean="0">
                            <a:latin typeface="Cambria Math"/>
                          </a:rPr>
                          <m:t>𝟐</m:t>
                        </m:r>
                      </m:e>
                    </m:rad>
                  </m:oMath>
                </a14:m>
                <a:r>
                  <a:rPr lang="en-US" sz="2000" b="1" dirty="0"/>
                  <a:t> </a:t>
                </a:r>
                <a:r>
                  <a:rPr lang="sk-SK" sz="2000" b="1" dirty="0" smtClean="0"/>
                  <a:t>čo najlepšie </a:t>
                </a:r>
                <a:r>
                  <a:rPr lang="sk-SK" sz="2000" b="1" dirty="0"/>
                  <a:t>zlomkom </a:t>
                </a:r>
                <a:r>
                  <a:rPr lang="sk-SK" sz="2000" b="1" i="1" dirty="0"/>
                  <a:t>m</a:t>
                </a:r>
                <a:r>
                  <a:rPr lang="sk-SK" sz="2000" b="1" dirty="0"/>
                  <a:t>/</a:t>
                </a:r>
                <a:r>
                  <a:rPr lang="sk-SK" sz="2000" b="1" i="1" dirty="0"/>
                  <a:t>n</a:t>
                </a:r>
                <a:r>
                  <a:rPr lang="en-US" sz="2000" b="1" i="1" dirty="0"/>
                  <a:t>, </a:t>
                </a:r>
                <a:r>
                  <a:rPr lang="en-US" sz="2000" b="1" dirty="0" err="1"/>
                  <a:t>kde</a:t>
                </a:r>
                <a:r>
                  <a:rPr lang="en-US" sz="2000" b="1" i="1" dirty="0"/>
                  <a:t> m</a:t>
                </a:r>
                <a:r>
                  <a:rPr lang="sk-SK" sz="2000" b="1" dirty="0">
                    <a:sym typeface="Symbol"/>
                  </a:rPr>
                  <a:t> </a:t>
                </a:r>
                <a:r>
                  <a:rPr lang="sk-SK" sz="2000" b="1" i="1" dirty="0"/>
                  <a:t>N</a:t>
                </a:r>
                <a:r>
                  <a:rPr lang="en-US" sz="2000" b="1" i="1" dirty="0"/>
                  <a:t>, </a:t>
                </a:r>
                <a:r>
                  <a:rPr lang="sk-SK" sz="2000" b="1" i="1" dirty="0" err="1"/>
                  <a:t>n</a:t>
                </a:r>
                <a:r>
                  <a:rPr lang="sk-SK" sz="2000" b="1" dirty="0" err="1">
                    <a:sym typeface="Symbol"/>
                  </a:rPr>
                  <a:t></a:t>
                </a:r>
                <a:r>
                  <a:rPr lang="sk-SK" sz="2000" b="1" i="1" dirty="0" err="1"/>
                  <a:t>N</a:t>
                </a:r>
                <a:r>
                  <a:rPr lang="sk-SK" sz="2000" b="1" dirty="0"/>
                  <a:t>!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sk-SK" sz="2000" b="1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sk-SK" sz="2000" b="1" i="1">
                            <a:latin typeface="Cambria Math"/>
                          </a:rPr>
                          <m:t>𝟐</m:t>
                        </m:r>
                      </m:e>
                    </m:rad>
                  </m:oMath>
                </a14:m>
                <a:r>
                  <a:rPr lang="sk-SK" sz="2000" dirty="0"/>
                  <a:t> </a:t>
                </a:r>
                <a:r>
                  <a:rPr lang="sk-SK" sz="2000" dirty="0" smtClean="0"/>
                  <a:t>= 1,4142135623 </a:t>
                </a:r>
                <a:r>
                  <a:rPr lang="sk-SK" sz="2000" dirty="0"/>
                  <a:t>7309504880 1688724209 6980785696 7187537694 </a:t>
                </a:r>
                <a:r>
                  <a:rPr lang="sk-SK" sz="2000" dirty="0" smtClean="0"/>
                  <a:t>8...</a:t>
                </a:r>
                <a:endParaRPr lang="sk-SK" sz="2000" dirty="0"/>
              </a:p>
              <a:p>
                <a:pPr marL="0" indent="6350">
                  <a:buNone/>
                </a:pPr>
                <a:endParaRPr lang="sk-SK" sz="2000" dirty="0" smtClean="0">
                  <a:solidFill>
                    <a:schemeClr val="accent5"/>
                  </a:solidFill>
                </a:endParaRPr>
              </a:p>
              <a:p>
                <a:pPr marL="0" indent="6350">
                  <a:buNone/>
                </a:pPr>
                <a:r>
                  <a:rPr lang="sk-SK" sz="2200" b="1" dirty="0">
                    <a:solidFill>
                      <a:schemeClr val="accent1"/>
                    </a:solidFill>
                  </a:rPr>
                  <a:t>Úloha </a:t>
                </a:r>
                <a:r>
                  <a:rPr lang="sk-SK" sz="2200" b="1" dirty="0" smtClean="0">
                    <a:solidFill>
                      <a:schemeClr val="accent1"/>
                    </a:solidFill>
                  </a:rPr>
                  <a:t>4:</a:t>
                </a:r>
                <a:endParaRPr lang="sk-SK" sz="2200" b="1" dirty="0">
                  <a:solidFill>
                    <a:schemeClr val="accent1"/>
                  </a:solidFill>
                </a:endParaRPr>
              </a:p>
              <a:p>
                <a:pPr marL="0" indent="6350">
                  <a:buNone/>
                </a:pPr>
                <a:r>
                  <a:rPr lang="sk-SK" sz="2000" b="1" dirty="0"/>
                  <a:t>Odhadnite reálne číslo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sk-SK" sz="2000" b="1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sk-SK" sz="2000" b="1" i="1" smtClean="0">
                            <a:latin typeface="Cambria Math"/>
                          </a:rPr>
                          <m:t>𝟑</m:t>
                        </m:r>
                      </m:e>
                    </m:rad>
                  </m:oMath>
                </a14:m>
                <a:r>
                  <a:rPr lang="en-US" sz="2000" b="1" dirty="0"/>
                  <a:t> </a:t>
                </a:r>
                <a:r>
                  <a:rPr lang="sk-SK" sz="2000" b="1" dirty="0"/>
                  <a:t>čo najlepšie zlomkom </a:t>
                </a:r>
                <a:r>
                  <a:rPr lang="sk-SK" sz="2000" b="1" i="1" dirty="0"/>
                  <a:t>m</a:t>
                </a:r>
                <a:r>
                  <a:rPr lang="sk-SK" sz="2000" b="1" dirty="0"/>
                  <a:t>/</a:t>
                </a:r>
                <a:r>
                  <a:rPr lang="sk-SK" sz="2000" b="1" i="1" dirty="0"/>
                  <a:t>n</a:t>
                </a:r>
                <a:r>
                  <a:rPr lang="en-US" sz="2000" b="1" i="1" dirty="0"/>
                  <a:t>, </a:t>
                </a:r>
                <a:r>
                  <a:rPr lang="en-US" sz="2000" b="1" dirty="0" err="1"/>
                  <a:t>kde</a:t>
                </a:r>
                <a:r>
                  <a:rPr lang="en-US" sz="2000" b="1" i="1" dirty="0"/>
                  <a:t> m</a:t>
                </a:r>
                <a:r>
                  <a:rPr lang="sk-SK" sz="2000" b="1" dirty="0">
                    <a:sym typeface="Symbol"/>
                  </a:rPr>
                  <a:t> </a:t>
                </a:r>
                <a:r>
                  <a:rPr lang="sk-SK" sz="2000" b="1" i="1" dirty="0"/>
                  <a:t>N</a:t>
                </a:r>
                <a:r>
                  <a:rPr lang="en-US" sz="2000" b="1" i="1" dirty="0"/>
                  <a:t>, </a:t>
                </a:r>
                <a:r>
                  <a:rPr lang="sk-SK" sz="2000" b="1" i="1" dirty="0" err="1"/>
                  <a:t>n</a:t>
                </a:r>
                <a:r>
                  <a:rPr lang="sk-SK" sz="2000" b="1" dirty="0" err="1">
                    <a:sym typeface="Symbol"/>
                  </a:rPr>
                  <a:t></a:t>
                </a:r>
                <a:r>
                  <a:rPr lang="sk-SK" sz="2000" b="1" i="1" dirty="0" err="1"/>
                  <a:t>N</a:t>
                </a:r>
                <a:r>
                  <a:rPr lang="sk-SK" sz="2000" b="1" dirty="0"/>
                  <a:t>!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sk-SK" sz="2000" b="1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sk-SK" sz="2000" b="1" i="1" smtClean="0">
                            <a:latin typeface="Cambria Math"/>
                          </a:rPr>
                          <m:t>𝟑</m:t>
                        </m:r>
                      </m:e>
                    </m:rad>
                    <m:r>
                      <a:rPr lang="sk-SK" sz="2000" b="0" i="0" smtClean="0">
                        <a:latin typeface="Cambria Math"/>
                      </a:rPr>
                      <m:t>=</m:t>
                    </m:r>
                  </m:oMath>
                </a14:m>
                <a:r>
                  <a:rPr lang="sk-SK" sz="2000" dirty="0" smtClean="0"/>
                  <a:t>1,7320508075 </a:t>
                </a:r>
                <a:r>
                  <a:rPr lang="sk-SK" sz="2000" dirty="0"/>
                  <a:t>6887729352 7446341505 8723669428 0525381038 </a:t>
                </a:r>
                <a:r>
                  <a:rPr lang="sk-SK" sz="2000" dirty="0" smtClean="0"/>
                  <a:t>0...</a:t>
                </a:r>
                <a:endParaRPr lang="sk-SK" sz="2000" dirty="0"/>
              </a:p>
              <a:p>
                <a:pPr marL="0" indent="6350">
                  <a:buNone/>
                </a:pPr>
                <a:endParaRPr lang="sk-SK" sz="2000" dirty="0">
                  <a:solidFill>
                    <a:schemeClr val="accent5"/>
                  </a:solidFill>
                </a:endParaRPr>
              </a:p>
              <a:p>
                <a:pPr marL="0" indent="6350">
                  <a:buNone/>
                </a:pPr>
                <a:endParaRPr lang="sk-SK" sz="2000" dirty="0" smtClean="0">
                  <a:solidFill>
                    <a:schemeClr val="accent5"/>
                  </a:solidFill>
                </a:endParaRPr>
              </a:p>
              <a:p>
                <a:pPr marL="0" indent="6350">
                  <a:buNone/>
                </a:pPr>
                <a:endParaRPr lang="sk-SK" sz="2000" dirty="0">
                  <a:solidFill>
                    <a:schemeClr val="accent5"/>
                  </a:solidFill>
                </a:endParaRPr>
              </a:p>
              <a:p>
                <a:pPr marL="0" indent="6350">
                  <a:buNone/>
                </a:pPr>
                <a:endParaRPr lang="sk-SK" sz="2000" dirty="0" smtClean="0">
                  <a:solidFill>
                    <a:schemeClr val="accent5"/>
                  </a:solidFill>
                </a:endParaRPr>
              </a:p>
              <a:p>
                <a:pPr marL="0" indent="6350">
                  <a:buNone/>
                </a:pPr>
                <a:endParaRPr lang="sk-SK" sz="2000" dirty="0">
                  <a:solidFill>
                    <a:schemeClr val="accent5"/>
                  </a:solidFill>
                </a:endParaRPr>
              </a:p>
              <a:p>
                <a:pPr marL="0" indent="6350">
                  <a:buNone/>
                </a:pPr>
                <a:endParaRPr lang="sk-SK" sz="2000" b="1" dirty="0" smtClean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3" name="Zástupný symbol obsah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199" y="1600200"/>
                <a:ext cx="8615301" cy="5159170"/>
              </a:xfrm>
              <a:blipFill rotWithShape="1">
                <a:blip r:embed="rId2"/>
                <a:stretch>
                  <a:fillRect l="-778" t="-709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686800" cy="990600"/>
          </a:xfrm>
        </p:spPr>
        <p:txBody>
          <a:bodyPr>
            <a:normAutofit/>
          </a:bodyPr>
          <a:lstStyle/>
          <a:p>
            <a:pPr lvl="0"/>
            <a:r>
              <a:rPr lang="sk-SK" sz="3600" dirty="0"/>
              <a:t>Aproximácia reálnych čísel </a:t>
            </a:r>
            <a:r>
              <a:rPr lang="sk-SK" sz="3600" dirty="0" smtClean="0"/>
              <a:t>zlomkami (Excel)</a:t>
            </a:r>
            <a:endParaRPr lang="sk-SK" sz="3600" dirty="0"/>
          </a:p>
        </p:txBody>
      </p:sp>
    </p:spTree>
    <p:extLst>
      <p:ext uri="{BB962C8B-B14F-4D97-AF65-F5344CB8AC3E}">
        <p14:creationId xmlns:p14="http://schemas.microsoft.com/office/powerpoint/2010/main" val="3899891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ok 10" descr="x = a_0 + \cfrac{1}{a_1 + \cfrac{1}{a_2 + \cfrac{1}{a_3 + \cfrac{1}{a_4 + \ddots\,}}}} 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7055" y="1392618"/>
            <a:ext cx="3555396" cy="184520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199" y="533400"/>
            <a:ext cx="8570295" cy="990600"/>
          </a:xfrm>
        </p:spPr>
        <p:txBody>
          <a:bodyPr>
            <a:normAutofit fontScale="90000"/>
          </a:bodyPr>
          <a:lstStyle/>
          <a:p>
            <a:pPr lvl="0"/>
            <a:r>
              <a:rPr lang="sk-SK" dirty="0"/>
              <a:t>Aproximácia reálnych čísel </a:t>
            </a:r>
            <a:r>
              <a:rPr lang="sk-SK" dirty="0" smtClean="0"/>
              <a:t>reťazovými zlomkami </a:t>
            </a:r>
            <a:endParaRPr lang="sk-SK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Zástupný symbol obsahu 2"/>
              <p:cNvSpPr>
                <a:spLocks noGrp="1"/>
              </p:cNvSpPr>
              <p:nvPr>
                <p:ph idx="1"/>
              </p:nvPr>
            </p:nvSpPr>
            <p:spPr>
              <a:xfrm>
                <a:off x="457199" y="1600200"/>
                <a:ext cx="8615301" cy="5159170"/>
              </a:xfrm>
            </p:spPr>
            <p:txBody>
              <a:bodyPr>
                <a:noAutofit/>
              </a:bodyPr>
              <a:lstStyle/>
              <a:p>
                <a:pPr marL="0" indent="6350">
                  <a:buNone/>
                </a:pPr>
                <a:r>
                  <a:rPr lang="sk-SK" sz="2000" b="1" dirty="0" smtClean="0">
                    <a:solidFill>
                      <a:schemeClr val="accent1"/>
                    </a:solidFill>
                  </a:rPr>
                  <a:t>Úloha 1:</a:t>
                </a:r>
              </a:p>
              <a:p>
                <a:pPr marL="0" indent="6350">
                  <a:buNone/>
                </a:pPr>
                <a:r>
                  <a:rPr lang="sk-SK" sz="2000" dirty="0" smtClean="0"/>
                  <a:t>„Ručným výpočtom“ (pomocou tužky a </a:t>
                </a:r>
              </a:p>
              <a:p>
                <a:pPr marL="0" indent="6350">
                  <a:buNone/>
                </a:pPr>
                <a:r>
                  <a:rPr lang="sk-SK" sz="2000" dirty="0" smtClean="0"/>
                  <a:t>kalkulačky) upravte číslo </a:t>
                </a:r>
                <a:r>
                  <a:rPr lang="sk-SK" sz="2000" b="1" i="1" dirty="0" smtClean="0"/>
                  <a:t>x</a:t>
                </a:r>
                <a:r>
                  <a:rPr lang="sk-SK" sz="2000" b="1" dirty="0" smtClean="0"/>
                  <a:t>=2,8 </a:t>
                </a:r>
                <a:r>
                  <a:rPr lang="sk-SK" sz="2000" dirty="0" smtClean="0"/>
                  <a:t>do tvaru</a:t>
                </a:r>
              </a:p>
              <a:p>
                <a:pPr marL="0" indent="6350">
                  <a:buNone/>
                </a:pPr>
                <a:r>
                  <a:rPr lang="sk-SK" sz="2000" b="1" dirty="0" smtClean="0"/>
                  <a:t>reťazového zlomku.</a:t>
                </a:r>
              </a:p>
              <a:p>
                <a:pPr marL="0" indent="6350">
                  <a:buNone/>
                </a:pPr>
                <a:endParaRPr lang="sk-SK" sz="2000" b="1" dirty="0">
                  <a:solidFill>
                    <a:schemeClr val="accent1"/>
                  </a:solidFill>
                </a:endParaRPr>
              </a:p>
              <a:p>
                <a:pPr marL="0" indent="6350">
                  <a:buNone/>
                </a:pPr>
                <a:r>
                  <a:rPr lang="sk-SK" sz="2000" b="1" dirty="0" smtClean="0">
                    <a:solidFill>
                      <a:schemeClr val="accent1"/>
                    </a:solidFill>
                  </a:rPr>
                  <a:t>Úloha 2:</a:t>
                </a:r>
              </a:p>
              <a:p>
                <a:pPr marL="0" indent="6350">
                  <a:buNone/>
                </a:pPr>
                <a:r>
                  <a:rPr lang="sk-SK" sz="2000" b="1" dirty="0" smtClean="0"/>
                  <a:t>Vytvorte reťazový zlomok pre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sk-SK" sz="2000" b="1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sk-SK" sz="2000" b="1" i="1" smtClean="0">
                            <a:latin typeface="Cambria Math"/>
                          </a:rPr>
                          <m:t>𝟐</m:t>
                        </m:r>
                      </m:e>
                    </m:rad>
                    <m:r>
                      <a:rPr lang="sk-SK" sz="2000" smtClean="0">
                        <a:latin typeface="Cambria Math"/>
                      </a:rPr>
                      <m:t>=</m:t>
                    </m:r>
                  </m:oMath>
                </a14:m>
                <a:r>
                  <a:rPr lang="sk-SK" sz="2000" dirty="0"/>
                  <a:t> 1,4142135623</a:t>
                </a:r>
                <a:r>
                  <a:rPr lang="sk-SK" sz="2000" dirty="0" smtClean="0"/>
                  <a:t> (určte koeficienty </a:t>
                </a:r>
                <a:r>
                  <a:rPr lang="sk-SK" sz="2000" i="1" dirty="0" smtClean="0"/>
                  <a:t>a</a:t>
                </a:r>
                <a:r>
                  <a:rPr lang="sk-SK" sz="2000" baseline="-25000" dirty="0" smtClean="0"/>
                  <a:t>1</a:t>
                </a:r>
                <a:r>
                  <a:rPr lang="sk-SK" sz="2000" dirty="0" smtClean="0"/>
                  <a:t>, </a:t>
                </a:r>
                <a:r>
                  <a:rPr lang="sk-SK" sz="2000" i="1" dirty="0" smtClean="0"/>
                  <a:t>a</a:t>
                </a:r>
                <a:r>
                  <a:rPr lang="sk-SK" sz="2000" baseline="-25000" dirty="0" smtClean="0"/>
                  <a:t>2</a:t>
                </a:r>
                <a:r>
                  <a:rPr lang="sk-SK" sz="2000" dirty="0" smtClean="0"/>
                  <a:t>, ...)!</a:t>
                </a:r>
                <a:endParaRPr lang="sk-SK" sz="2000" dirty="0"/>
              </a:p>
              <a:p>
                <a:pPr marL="457200" indent="-457200">
                  <a:buFont typeface="+mj-lt"/>
                  <a:buAutoNum type="arabicPeriod"/>
                </a:pPr>
                <a:r>
                  <a:rPr lang="sk-SK" sz="2000" dirty="0" smtClean="0"/>
                  <a:t>Úlohu vyriešte najprv ručne (stačí určiť </a:t>
                </a:r>
                <a:r>
                  <a:rPr lang="sk-SK" sz="2000" i="1" dirty="0"/>
                  <a:t>a</a:t>
                </a:r>
                <a:r>
                  <a:rPr lang="sk-SK" sz="2000" baseline="-25000" dirty="0"/>
                  <a:t>1</a:t>
                </a:r>
                <a:r>
                  <a:rPr lang="sk-SK" sz="2000" dirty="0"/>
                  <a:t>, </a:t>
                </a:r>
                <a:r>
                  <a:rPr lang="sk-SK" sz="2000" i="1" dirty="0" smtClean="0"/>
                  <a:t>a</a:t>
                </a:r>
                <a:r>
                  <a:rPr lang="sk-SK" sz="2000" baseline="-25000" dirty="0" smtClean="0"/>
                  <a:t>2</a:t>
                </a:r>
                <a:r>
                  <a:rPr lang="sk-SK" sz="2000" dirty="0" smtClean="0"/>
                  <a:t>,</a:t>
                </a:r>
                <a:r>
                  <a:rPr lang="sk-SK" sz="2000" i="1" dirty="0" smtClean="0"/>
                  <a:t> a</a:t>
                </a:r>
                <a:r>
                  <a:rPr lang="sk-SK" sz="2000" baseline="-25000" dirty="0" smtClean="0"/>
                  <a:t>3</a:t>
                </a:r>
                <a:r>
                  <a:rPr lang="sk-SK" sz="2000" dirty="0" smtClean="0"/>
                  <a:t>).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sk-SK" sz="2000" dirty="0" smtClean="0"/>
                  <a:t>V </a:t>
                </a:r>
                <a:r>
                  <a:rPr lang="sk-SK" sz="2000" dirty="0" err="1" smtClean="0"/>
                  <a:t>Exceli</a:t>
                </a:r>
                <a:r>
                  <a:rPr lang="sk-SK" sz="2000" dirty="0" smtClean="0"/>
                  <a:t> navrhnite výpočet pre koeficienty </a:t>
                </a:r>
                <a:r>
                  <a:rPr lang="sk-SK" sz="2000" i="1" dirty="0" smtClean="0"/>
                  <a:t>a</a:t>
                </a:r>
                <a:r>
                  <a:rPr lang="sk-SK" sz="2000" baseline="-25000" dirty="0" smtClean="0"/>
                  <a:t>1</a:t>
                </a:r>
                <a:r>
                  <a:rPr lang="sk-SK" sz="2000" dirty="0" smtClean="0"/>
                  <a:t>, </a:t>
                </a:r>
                <a:r>
                  <a:rPr lang="sk-SK" sz="2000" i="1" dirty="0" smtClean="0"/>
                  <a:t>a</a:t>
                </a:r>
                <a:r>
                  <a:rPr lang="sk-SK" sz="2000" baseline="-25000" dirty="0" smtClean="0"/>
                  <a:t>2</a:t>
                </a:r>
                <a:r>
                  <a:rPr lang="sk-SK" sz="2000" dirty="0" smtClean="0"/>
                  <a:t>, ... ,</a:t>
                </a:r>
                <a:r>
                  <a:rPr lang="sk-SK" sz="2000" baseline="-25000" dirty="0" smtClean="0"/>
                  <a:t> </a:t>
                </a:r>
                <a:r>
                  <a:rPr lang="sk-SK" sz="2000" i="1" dirty="0" err="1" smtClean="0"/>
                  <a:t>a</a:t>
                </a:r>
                <a:r>
                  <a:rPr lang="sk-SK" sz="2000" i="1" baseline="-25000" dirty="0" err="1" smtClean="0"/>
                  <a:t>n</a:t>
                </a:r>
                <a:r>
                  <a:rPr lang="sk-SK" sz="2000" i="1" dirty="0" smtClean="0"/>
                  <a:t> </a:t>
                </a:r>
                <a:r>
                  <a:rPr lang="sk-SK" sz="2000" dirty="0" smtClean="0"/>
                  <a:t>pre </a:t>
                </a:r>
                <a:r>
                  <a:rPr lang="sk-SK" sz="2000" i="1" dirty="0" smtClean="0"/>
                  <a:t>n</a:t>
                </a:r>
                <a:r>
                  <a:rPr lang="sk-SK" sz="2000" dirty="0" smtClean="0"/>
                  <a:t>=500.</a:t>
                </a:r>
              </a:p>
              <a:p>
                <a:pPr marL="457200" indent="-457200">
                  <a:buFont typeface="+mj-lt"/>
                  <a:buAutoNum type="arabicPeriod"/>
                </a:pPr>
                <a:endParaRPr lang="sk-SK" sz="2000" dirty="0" smtClean="0"/>
              </a:p>
              <a:p>
                <a:pPr marL="0" indent="6350">
                  <a:buNone/>
                </a:pPr>
                <a:r>
                  <a:rPr lang="sk-SK" sz="2000" b="1" dirty="0">
                    <a:solidFill>
                      <a:schemeClr val="accent1"/>
                    </a:solidFill>
                  </a:rPr>
                  <a:t>Úloha </a:t>
                </a:r>
                <a:r>
                  <a:rPr lang="sk-SK" sz="2000" b="1" dirty="0" smtClean="0">
                    <a:solidFill>
                      <a:schemeClr val="accent1"/>
                    </a:solidFill>
                  </a:rPr>
                  <a:t>3:</a:t>
                </a:r>
                <a:endParaRPr lang="sk-SK" sz="2000" b="1" dirty="0">
                  <a:solidFill>
                    <a:schemeClr val="accent1"/>
                  </a:solidFill>
                </a:endParaRPr>
              </a:p>
              <a:p>
                <a:pPr marL="0" indent="6350">
                  <a:buNone/>
                </a:pPr>
                <a:r>
                  <a:rPr lang="sk-SK" sz="2000" b="1" dirty="0"/>
                  <a:t>Vytvorte reťazový zlomok pre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sk-SK" sz="2000" b="1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sk-SK" sz="2000" b="1" i="1" smtClean="0">
                            <a:latin typeface="Cambria Math"/>
                          </a:rPr>
                          <m:t>𝟑</m:t>
                        </m:r>
                      </m:e>
                    </m:rad>
                    <m:r>
                      <a:rPr lang="sk-SK" sz="2000">
                        <a:latin typeface="Cambria Math"/>
                      </a:rPr>
                      <m:t>=</m:t>
                    </m:r>
                  </m:oMath>
                </a14:m>
                <a:r>
                  <a:rPr lang="sk-SK" sz="2000" dirty="0"/>
                  <a:t>1,7320508075 (určte koeficienty </a:t>
                </a:r>
                <a:r>
                  <a:rPr lang="sk-SK" sz="2000" i="1" dirty="0"/>
                  <a:t>a</a:t>
                </a:r>
                <a:r>
                  <a:rPr lang="sk-SK" sz="2000" baseline="-25000" dirty="0"/>
                  <a:t>1</a:t>
                </a:r>
                <a:r>
                  <a:rPr lang="sk-SK" sz="2000" dirty="0"/>
                  <a:t>, </a:t>
                </a:r>
                <a:r>
                  <a:rPr lang="sk-SK" sz="2000" i="1" dirty="0"/>
                  <a:t>a</a:t>
                </a:r>
                <a:r>
                  <a:rPr lang="sk-SK" sz="2000" baseline="-25000" dirty="0"/>
                  <a:t>2</a:t>
                </a:r>
                <a:r>
                  <a:rPr lang="sk-SK" sz="2000" dirty="0"/>
                  <a:t>, ...)!</a:t>
                </a:r>
              </a:p>
              <a:p>
                <a:pPr marL="0" indent="0">
                  <a:buNone/>
                </a:pPr>
                <a:r>
                  <a:rPr lang="sk-SK" sz="2000" dirty="0" smtClean="0"/>
                  <a:t>V </a:t>
                </a:r>
                <a:r>
                  <a:rPr lang="sk-SK" sz="2000" dirty="0" err="1"/>
                  <a:t>Exceli</a:t>
                </a:r>
                <a:r>
                  <a:rPr lang="sk-SK" sz="2000" dirty="0"/>
                  <a:t> navrhnite výpočet pre koeficienty </a:t>
                </a:r>
                <a:r>
                  <a:rPr lang="sk-SK" sz="2000" i="1" dirty="0"/>
                  <a:t>a</a:t>
                </a:r>
                <a:r>
                  <a:rPr lang="sk-SK" sz="2000" baseline="-25000" dirty="0"/>
                  <a:t>1</a:t>
                </a:r>
                <a:r>
                  <a:rPr lang="sk-SK" sz="2000" dirty="0"/>
                  <a:t>, </a:t>
                </a:r>
                <a:r>
                  <a:rPr lang="sk-SK" sz="2000" i="1" dirty="0"/>
                  <a:t>a</a:t>
                </a:r>
                <a:r>
                  <a:rPr lang="sk-SK" sz="2000" baseline="-25000" dirty="0"/>
                  <a:t>2</a:t>
                </a:r>
                <a:r>
                  <a:rPr lang="sk-SK" sz="2000" dirty="0"/>
                  <a:t>, ... ,</a:t>
                </a:r>
                <a:r>
                  <a:rPr lang="sk-SK" sz="2000" baseline="-25000" dirty="0"/>
                  <a:t> </a:t>
                </a:r>
                <a:r>
                  <a:rPr lang="sk-SK" sz="2000" i="1" dirty="0" err="1"/>
                  <a:t>a</a:t>
                </a:r>
                <a:r>
                  <a:rPr lang="sk-SK" sz="2000" i="1" baseline="-25000" dirty="0" err="1"/>
                  <a:t>n</a:t>
                </a:r>
                <a:r>
                  <a:rPr lang="sk-SK" sz="2000" i="1" dirty="0"/>
                  <a:t> </a:t>
                </a:r>
                <a:r>
                  <a:rPr lang="sk-SK" sz="2000" dirty="0"/>
                  <a:t>pre </a:t>
                </a:r>
                <a:r>
                  <a:rPr lang="sk-SK" sz="2000" i="1" dirty="0"/>
                  <a:t>n</a:t>
                </a:r>
                <a:r>
                  <a:rPr lang="sk-SK" sz="2000" dirty="0"/>
                  <a:t>=500.</a:t>
                </a:r>
              </a:p>
              <a:p>
                <a:pPr marL="457200" indent="-457200">
                  <a:buFont typeface="+mj-lt"/>
                  <a:buAutoNum type="arabicPeriod"/>
                </a:pPr>
                <a:endParaRPr lang="sk-SK" sz="2000" dirty="0"/>
              </a:p>
              <a:p>
                <a:pPr marL="0" indent="6350">
                  <a:buNone/>
                </a:pPr>
                <a:endParaRPr lang="sk-SK" sz="2000" dirty="0" smtClean="0">
                  <a:solidFill>
                    <a:schemeClr val="accent5"/>
                  </a:solidFill>
                </a:endParaRPr>
              </a:p>
              <a:p>
                <a:pPr marL="0" indent="6350">
                  <a:buNone/>
                </a:pPr>
                <a:endParaRPr lang="sk-SK" sz="2000" dirty="0">
                  <a:solidFill>
                    <a:schemeClr val="accent5"/>
                  </a:solidFill>
                </a:endParaRPr>
              </a:p>
              <a:p>
                <a:pPr marL="0" indent="6350">
                  <a:buNone/>
                </a:pPr>
                <a:endParaRPr lang="sk-SK" sz="2000" dirty="0" smtClean="0">
                  <a:solidFill>
                    <a:schemeClr val="accent5"/>
                  </a:solidFill>
                </a:endParaRPr>
              </a:p>
              <a:p>
                <a:pPr marL="0" indent="6350">
                  <a:buNone/>
                </a:pPr>
                <a:endParaRPr lang="sk-SK" sz="2000" dirty="0">
                  <a:solidFill>
                    <a:schemeClr val="accent5"/>
                  </a:solidFill>
                </a:endParaRPr>
              </a:p>
              <a:p>
                <a:pPr marL="0" indent="6350">
                  <a:buNone/>
                </a:pPr>
                <a:endParaRPr lang="sk-SK" sz="2000" dirty="0" smtClean="0">
                  <a:solidFill>
                    <a:schemeClr val="accent5"/>
                  </a:solidFill>
                </a:endParaRPr>
              </a:p>
              <a:p>
                <a:pPr marL="0" indent="6350">
                  <a:buNone/>
                </a:pPr>
                <a:endParaRPr lang="sk-SK" sz="2000" dirty="0">
                  <a:solidFill>
                    <a:schemeClr val="accent5"/>
                  </a:solidFill>
                </a:endParaRPr>
              </a:p>
              <a:p>
                <a:pPr marL="0" indent="6350">
                  <a:buNone/>
                </a:pPr>
                <a:endParaRPr lang="sk-SK" sz="2000" b="1" dirty="0" smtClean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0" name="Zástupný symbol obsah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199" y="1600200"/>
                <a:ext cx="8615301" cy="5159170"/>
              </a:xfrm>
              <a:blipFill rotWithShape="1">
                <a:blip r:embed="rId4"/>
                <a:stretch>
                  <a:fillRect l="-708" t="-591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12180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686800" cy="990600"/>
          </a:xfrm>
        </p:spPr>
        <p:txBody>
          <a:bodyPr>
            <a:normAutofit/>
          </a:bodyPr>
          <a:lstStyle/>
          <a:p>
            <a:pPr lvl="0"/>
            <a:r>
              <a:rPr lang="sk-SK" sz="3600" dirty="0" smtClean="0"/>
              <a:t>Čísla – reťazové zlomky</a:t>
            </a:r>
            <a:endParaRPr lang="sk-SK" sz="3600" dirty="0"/>
          </a:p>
        </p:txBody>
      </p:sp>
      <p:pic>
        <p:nvPicPr>
          <p:cNvPr id="4" name="Obrázok 3" descr="x = a_0 + \cfrac{1}{a_1 + \cfrac{1}{a_2 + \cfrac{1}{a_3 + \cfrac{1}{a_4 + \ddots\,}}}} 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13665"/>
            <a:ext cx="2965133" cy="1508760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obsahu 2"/>
              <p:cNvSpPr>
                <a:spLocks noGrp="1"/>
              </p:cNvSpPr>
              <p:nvPr>
                <p:ph idx="1"/>
              </p:nvPr>
            </p:nvSpPr>
            <p:spPr>
              <a:xfrm>
                <a:off x="457199" y="1600200"/>
                <a:ext cx="8686801" cy="5159170"/>
              </a:xfrm>
            </p:spPr>
            <p:txBody>
              <a:bodyPr>
                <a:normAutofit/>
              </a:bodyPr>
              <a:lstStyle/>
              <a:p>
                <a:pPr marL="457200" indent="-457200">
                  <a:buFont typeface="+mj-lt"/>
                  <a:buAutoNum type="arabicPeriod"/>
                </a:pPr>
                <a:r>
                  <a:rPr lang="sk-SK" sz="2200" dirty="0" smtClean="0">
                    <a:solidFill>
                      <a:schemeClr val="tx2"/>
                    </a:solidFill>
                  </a:rPr>
                  <a:t>Napíšte číslo </a:t>
                </a:r>
                <a:r>
                  <a:rPr lang="sk-SK" sz="2200" b="1" dirty="0" smtClean="0">
                    <a:solidFill>
                      <a:schemeClr val="tx2"/>
                    </a:solidFill>
                  </a:rPr>
                  <a:t>3,85 </a:t>
                </a:r>
                <a:r>
                  <a:rPr lang="sk-SK" sz="2200" dirty="0" smtClean="0">
                    <a:solidFill>
                      <a:schemeClr val="tx2"/>
                    </a:solidFill>
                  </a:rPr>
                  <a:t>ako</a:t>
                </a:r>
                <a:r>
                  <a:rPr lang="sk-SK" sz="2200" b="1" dirty="0" smtClean="0">
                    <a:solidFill>
                      <a:schemeClr val="tx2"/>
                    </a:solidFill>
                  </a:rPr>
                  <a:t> reťazový zlomok!</a:t>
                </a:r>
              </a:p>
              <a:p>
                <a:pPr marL="446088" indent="0">
                  <a:spcBef>
                    <a:spcPts val="0"/>
                  </a:spcBef>
                  <a:buNone/>
                </a:pPr>
                <a:r>
                  <a:rPr lang="sk-SK" sz="4000" dirty="0" smtClean="0">
                    <a:solidFill>
                      <a:schemeClr val="tx2"/>
                    </a:solidFill>
                  </a:rPr>
                  <a:t>3,85 = 3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k-SK" sz="400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k-SK" sz="40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k-SK" sz="40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1+ </m:t>
                        </m:r>
                        <m:f>
                          <m:fPr>
                            <m:ctrlPr>
                              <a:rPr lang="sk-SK" sz="4000" i="1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sk-SK" sz="4000" b="0" i="1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sk-SK" sz="4000" b="0" i="1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5+ </m:t>
                            </m:r>
                            <m:f>
                              <m:fPr>
                                <m:ctrlPr>
                                  <a:rPr lang="sk-SK" sz="4000" i="1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sk-SK" sz="4000" b="0" i="1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sk-SK" sz="4000" b="0" i="1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1+</m:t>
                                </m:r>
                                <m:f>
                                  <m:fPr>
                                    <m:ctrlPr>
                                      <a:rPr lang="sk-SK" sz="4000" i="1" smtClean="0">
                                        <a:solidFill>
                                          <a:schemeClr val="tx2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sk-SK" sz="4000" b="0" i="1" smtClean="0">
                                        <a:solidFill>
                                          <a:schemeClr val="tx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sk-SK" sz="4000" b="0" i="1" smtClean="0">
                                        <a:solidFill>
                                          <a:schemeClr val="tx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den>
                            </m:f>
                          </m:den>
                        </m:f>
                      </m:den>
                    </m:f>
                  </m:oMath>
                </a14:m>
                <a:r>
                  <a:rPr lang="sk-SK" sz="4000" dirty="0">
                    <a:solidFill>
                      <a:schemeClr val="tx2"/>
                    </a:solidFill>
                  </a:rPr>
                  <a:t>= </a:t>
                </a:r>
                <a:r>
                  <a:rPr lang="sk-SK" dirty="0" smtClean="0">
                    <a:solidFill>
                      <a:schemeClr val="tx2"/>
                    </a:solidFill>
                  </a:rPr>
                  <a:t>3+1</a:t>
                </a:r>
                <a:r>
                  <a:rPr lang="sk-SK" dirty="0">
                    <a:solidFill>
                      <a:schemeClr val="tx2"/>
                    </a:solidFill>
                  </a:rPr>
                  <a:t>/(</a:t>
                </a:r>
                <a:r>
                  <a:rPr lang="sk-SK" dirty="0" smtClean="0">
                    <a:solidFill>
                      <a:schemeClr val="tx2"/>
                    </a:solidFill>
                  </a:rPr>
                  <a:t>1+1</a:t>
                </a:r>
                <a:r>
                  <a:rPr lang="sk-SK" dirty="0">
                    <a:solidFill>
                      <a:schemeClr val="tx2"/>
                    </a:solidFill>
                  </a:rPr>
                  <a:t>/(</a:t>
                </a:r>
                <a:r>
                  <a:rPr lang="sk-SK" dirty="0" smtClean="0">
                    <a:solidFill>
                      <a:schemeClr val="tx2"/>
                    </a:solidFill>
                  </a:rPr>
                  <a:t>5+1</a:t>
                </a:r>
                <a:r>
                  <a:rPr lang="sk-SK" dirty="0">
                    <a:solidFill>
                      <a:schemeClr val="tx2"/>
                    </a:solidFill>
                  </a:rPr>
                  <a:t>/(1+1/2</a:t>
                </a:r>
                <a:r>
                  <a:rPr lang="sk-SK" dirty="0" smtClean="0">
                    <a:solidFill>
                      <a:schemeClr val="tx2"/>
                    </a:solidFill>
                  </a:rPr>
                  <a:t>)))</a:t>
                </a:r>
                <a:endParaRPr lang="en-US" dirty="0" smtClean="0">
                  <a:solidFill>
                    <a:schemeClr val="tx2"/>
                  </a:solidFill>
                </a:endParaRPr>
              </a:p>
              <a:p>
                <a:pPr marL="446088" indent="0">
                  <a:spcBef>
                    <a:spcPts val="0"/>
                  </a:spcBef>
                  <a:buNone/>
                </a:pPr>
                <a:endParaRPr lang="en-US" dirty="0">
                  <a:solidFill>
                    <a:schemeClr val="tx2"/>
                  </a:solidFill>
                </a:endParaRPr>
              </a:p>
              <a:p>
                <a:pPr marL="446088" indent="0">
                  <a:spcBef>
                    <a:spcPts val="0"/>
                  </a:spcBef>
                  <a:buNone/>
                </a:pPr>
                <a:endParaRPr lang="sk-SK" dirty="0">
                  <a:solidFill>
                    <a:schemeClr val="tx2"/>
                  </a:solidFill>
                </a:endParaRPr>
              </a:p>
              <a:p>
                <a:pPr marL="457200" indent="-457200">
                  <a:buFont typeface="+mj-lt"/>
                  <a:buAutoNum type="arabicPeriod" startAt="2"/>
                </a:pPr>
                <a:r>
                  <a:rPr lang="sk-SK" sz="2200" dirty="0" smtClean="0">
                    <a:solidFill>
                      <a:schemeClr val="tx2"/>
                    </a:solidFill>
                  </a:rPr>
                  <a:t>Napíšte číslo </a:t>
                </a:r>
                <a:r>
                  <a:rPr lang="en-US" sz="2200" b="1" dirty="0" smtClean="0">
                    <a:solidFill>
                      <a:schemeClr val="tx2"/>
                    </a:solidFill>
                  </a:rPr>
                  <a:t>1</a:t>
                </a:r>
                <a:r>
                  <a:rPr lang="sk-SK" sz="2200" b="1" dirty="0" smtClean="0">
                    <a:solidFill>
                      <a:schemeClr val="tx2"/>
                    </a:solidFill>
                  </a:rPr>
                  <a:t>3,</a:t>
                </a:r>
                <a:r>
                  <a:rPr lang="en-US" sz="2200" b="1" dirty="0" smtClean="0">
                    <a:solidFill>
                      <a:schemeClr val="tx2"/>
                    </a:solidFill>
                  </a:rPr>
                  <a:t>525</a:t>
                </a:r>
                <a:r>
                  <a:rPr lang="sk-SK" sz="2200" b="1" dirty="0" smtClean="0">
                    <a:solidFill>
                      <a:schemeClr val="tx2"/>
                    </a:solidFill>
                  </a:rPr>
                  <a:t> </a:t>
                </a:r>
                <a:r>
                  <a:rPr lang="sk-SK" sz="2200" dirty="0" smtClean="0">
                    <a:solidFill>
                      <a:schemeClr val="tx2"/>
                    </a:solidFill>
                  </a:rPr>
                  <a:t>ako</a:t>
                </a:r>
                <a:r>
                  <a:rPr lang="sk-SK" sz="2200" b="1" dirty="0" smtClean="0">
                    <a:solidFill>
                      <a:schemeClr val="tx2"/>
                    </a:solidFill>
                  </a:rPr>
                  <a:t> reťazový zlomok!</a:t>
                </a:r>
              </a:p>
              <a:p>
                <a:pPr marL="446088" indent="0">
                  <a:spcBef>
                    <a:spcPts val="0"/>
                  </a:spcBef>
                  <a:buNone/>
                </a:pPr>
                <a:r>
                  <a:rPr lang="en-US" sz="4000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1</a:t>
                </a:r>
                <a:r>
                  <a:rPr lang="sk-SK" sz="4000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3,</a:t>
                </a:r>
                <a:r>
                  <a:rPr lang="en-US" sz="4000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52</a:t>
                </a:r>
                <a:r>
                  <a:rPr lang="sk-SK" sz="4000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5=</a:t>
                </a:r>
                <a:r>
                  <a:rPr lang="en-US" sz="4000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1</a:t>
                </a:r>
                <a:r>
                  <a:rPr lang="sk-SK" sz="4000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3+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k-SK" sz="4000" i="1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k-SK" sz="4000" i="1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k-SK" sz="4000" i="1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1+ </m:t>
                        </m:r>
                        <m:f>
                          <m:fPr>
                            <m:ctrlPr>
                              <a:rPr lang="sk-SK" sz="4000" i="1">
                                <a:solidFill>
                                  <a:schemeClr val="accent5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sk-SK" sz="4000" i="1">
                                <a:solidFill>
                                  <a:schemeClr val="accent5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4000" b="0" i="1" smtClean="0">
                                <a:solidFill>
                                  <a:schemeClr val="accent5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sk-SK" sz="4000" i="1">
                                <a:solidFill>
                                  <a:schemeClr val="accent5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+ </m:t>
                            </m:r>
                            <m:f>
                              <m:fPr>
                                <m:ctrlPr>
                                  <a:rPr lang="sk-SK" sz="4000" i="1">
                                    <a:solidFill>
                                      <a:schemeClr val="accent5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sk-SK" sz="4000" i="1">
                                    <a:solidFill>
                                      <a:schemeClr val="accent5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4000" b="0" i="1" smtClean="0">
                                    <a:solidFill>
                                      <a:schemeClr val="accent5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  <m:r>
                                  <a:rPr lang="sk-SK" sz="4000" i="1">
                                    <a:solidFill>
                                      <a:schemeClr val="accent5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sk-SK" sz="4000" i="1">
                                        <a:solidFill>
                                          <a:schemeClr val="accent5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sk-SK" sz="4000" i="1">
                                        <a:solidFill>
                                          <a:schemeClr val="accent5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sk-SK" sz="4000" i="1">
                                        <a:solidFill>
                                          <a:schemeClr val="accent5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den>
                            </m:f>
                          </m:den>
                        </m:f>
                      </m:den>
                    </m:f>
                  </m:oMath>
                </a14:m>
                <a:r>
                  <a:rPr lang="en-US" sz="2000" dirty="0" smtClean="0">
                    <a:solidFill>
                      <a:schemeClr val="accent5"/>
                    </a:solidFill>
                  </a:rPr>
                  <a:t> </a:t>
                </a:r>
                <a:r>
                  <a:rPr lang="en-US" sz="4000" dirty="0" smtClean="0">
                    <a:solidFill>
                      <a:schemeClr val="tx2"/>
                    </a:solidFill>
                  </a:rPr>
                  <a:t>=</a:t>
                </a:r>
                <a:r>
                  <a:rPr lang="en-US" sz="2800" dirty="0" smtClean="0"/>
                  <a:t> </a:t>
                </a:r>
                <a:r>
                  <a:rPr lang="en-US" dirty="0" smtClean="0">
                    <a:solidFill>
                      <a:schemeClr val="tx2"/>
                    </a:solidFill>
                  </a:rPr>
                  <a:t>13+1</a:t>
                </a:r>
                <a:r>
                  <a:rPr lang="en-US" dirty="0">
                    <a:solidFill>
                      <a:schemeClr val="tx2"/>
                    </a:solidFill>
                  </a:rPr>
                  <a:t>/(</a:t>
                </a:r>
                <a:r>
                  <a:rPr lang="en-US" dirty="0" smtClean="0">
                    <a:solidFill>
                      <a:schemeClr val="tx2"/>
                    </a:solidFill>
                  </a:rPr>
                  <a:t>1+1</a:t>
                </a:r>
                <a:r>
                  <a:rPr lang="en-US" dirty="0">
                    <a:solidFill>
                      <a:schemeClr val="tx2"/>
                    </a:solidFill>
                  </a:rPr>
                  <a:t>/(</a:t>
                </a:r>
                <a:r>
                  <a:rPr lang="en-US" dirty="0" smtClean="0">
                    <a:solidFill>
                      <a:schemeClr val="tx2"/>
                    </a:solidFill>
                  </a:rPr>
                  <a:t>1+1</a:t>
                </a:r>
                <a:r>
                  <a:rPr lang="en-US" dirty="0">
                    <a:solidFill>
                      <a:schemeClr val="tx2"/>
                    </a:solidFill>
                  </a:rPr>
                  <a:t>/(9+1/2)))</a:t>
                </a:r>
                <a:endParaRPr lang="sk-SK" dirty="0">
                  <a:solidFill>
                    <a:schemeClr val="tx2"/>
                  </a:solidFill>
                </a:endParaRPr>
              </a:p>
              <a:p>
                <a:pPr marL="0" indent="6350">
                  <a:buNone/>
                </a:pPr>
                <a:endParaRPr lang="sk-SK" sz="2000" dirty="0">
                  <a:solidFill>
                    <a:schemeClr val="accent5"/>
                  </a:solidFill>
                </a:endParaRPr>
              </a:p>
              <a:p>
                <a:pPr marL="0" indent="6350">
                  <a:buNone/>
                </a:pPr>
                <a:endParaRPr lang="sk-SK" sz="2000" dirty="0" smtClean="0">
                  <a:solidFill>
                    <a:schemeClr val="accent5"/>
                  </a:solidFill>
                </a:endParaRPr>
              </a:p>
              <a:p>
                <a:pPr marL="0" indent="6350">
                  <a:buNone/>
                </a:pPr>
                <a:endParaRPr lang="sk-SK" sz="2000" dirty="0">
                  <a:solidFill>
                    <a:schemeClr val="accent5"/>
                  </a:solidFill>
                </a:endParaRPr>
              </a:p>
              <a:p>
                <a:pPr marL="0" indent="6350">
                  <a:buNone/>
                </a:pPr>
                <a:endParaRPr lang="sk-SK" sz="2000" dirty="0" smtClean="0">
                  <a:solidFill>
                    <a:schemeClr val="accent5"/>
                  </a:solidFill>
                </a:endParaRPr>
              </a:p>
              <a:p>
                <a:pPr marL="0" indent="6350">
                  <a:buNone/>
                </a:pPr>
                <a:endParaRPr lang="sk-SK" sz="2000" dirty="0">
                  <a:solidFill>
                    <a:schemeClr val="accent5"/>
                  </a:solidFill>
                </a:endParaRPr>
              </a:p>
              <a:p>
                <a:pPr marL="0" indent="6350">
                  <a:buNone/>
                </a:pPr>
                <a:endParaRPr lang="sk-SK" sz="2000" b="1" dirty="0" smtClean="0">
                  <a:solidFill>
                    <a:schemeClr val="tx2"/>
                  </a:solidFill>
                </a:endParaRPr>
              </a:p>
            </p:txBody>
          </p:sp>
        </mc:Choice>
        <mc:Fallback>
          <p:sp>
            <p:nvSpPr>
              <p:cNvPr id="3" name="Zástupný symbol obsah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199" y="1600200"/>
                <a:ext cx="8686801" cy="5159170"/>
              </a:xfrm>
              <a:blipFill rotWithShape="0">
                <a:blip r:embed="rId4"/>
                <a:stretch>
                  <a:fillRect l="-632" t="-827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00789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686800" cy="990600"/>
          </a:xfrm>
        </p:spPr>
        <p:txBody>
          <a:bodyPr>
            <a:normAutofit/>
          </a:bodyPr>
          <a:lstStyle/>
          <a:p>
            <a:pPr lvl="0"/>
            <a:r>
              <a:rPr lang="sk-SK" sz="3600" dirty="0" smtClean="0"/>
              <a:t>Čísla – reťazové zlomky</a:t>
            </a:r>
            <a:endParaRPr lang="sk-SK" sz="3600" dirty="0"/>
          </a:p>
        </p:txBody>
      </p:sp>
      <p:pic>
        <p:nvPicPr>
          <p:cNvPr id="4" name="Obrázok 3" descr="x = a_0 + \cfrac{1}{a_1 + \cfrac{1}{a_2 + \cfrac{1}{a_3 + \cfrac{1}{a_4 + \ddots\,}}}} 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13665"/>
            <a:ext cx="2965133" cy="1508760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obsahu 2"/>
              <p:cNvSpPr>
                <a:spLocks noGrp="1"/>
              </p:cNvSpPr>
              <p:nvPr>
                <p:ph idx="1"/>
              </p:nvPr>
            </p:nvSpPr>
            <p:spPr>
              <a:xfrm>
                <a:off x="457199" y="1600200"/>
                <a:ext cx="8686801" cy="5159170"/>
              </a:xfrm>
            </p:spPr>
            <p:txBody>
              <a:bodyPr>
                <a:normAutofit/>
              </a:bodyPr>
              <a:lstStyle/>
              <a:p>
                <a:pPr marL="457200" indent="-457200">
                  <a:buFont typeface="+mj-lt"/>
                  <a:buAutoNum type="arabicPeriod" startAt="3"/>
                </a:pPr>
                <a:r>
                  <a:rPr lang="sk-SK" sz="2200" dirty="0" smtClean="0">
                    <a:solidFill>
                      <a:schemeClr val="tx2"/>
                    </a:solidFill>
                  </a:rPr>
                  <a:t>Napíšte </a:t>
                </a:r>
                <a:r>
                  <a:rPr lang="sk-SK" sz="2200" b="1" dirty="0" smtClean="0">
                    <a:solidFill>
                      <a:schemeClr val="tx2"/>
                    </a:solidFill>
                  </a:rPr>
                  <a:t>číslo</a:t>
                </a:r>
                <a:r>
                  <a:rPr lang="en-US" sz="2200" b="1" dirty="0" smtClean="0">
                    <a:solidFill>
                      <a:schemeClr val="tx2"/>
                    </a:solidFill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sk-SK" sz="2000" b="1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sk-SK" sz="2000" b="1" i="1">
                            <a:latin typeface="Cambria Math"/>
                          </a:rPr>
                          <m:t>𝟐</m:t>
                        </m:r>
                      </m:e>
                    </m:rad>
                    <m:r>
                      <a:rPr lang="sk-SK" sz="2000" b="1">
                        <a:latin typeface="Cambria Math"/>
                      </a:rPr>
                      <m:t>=</m:t>
                    </m:r>
                  </m:oMath>
                </a14:m>
                <a:r>
                  <a:rPr lang="sk-SK" sz="2000" dirty="0"/>
                  <a:t> </a:t>
                </a:r>
                <a:r>
                  <a:rPr lang="sk-SK" sz="2200" b="1" dirty="0" smtClean="0">
                    <a:solidFill>
                      <a:schemeClr val="tx2"/>
                    </a:solidFill>
                  </a:rPr>
                  <a:t> 1,4142135624 </a:t>
                </a:r>
                <a:r>
                  <a:rPr lang="sk-SK" sz="2200" dirty="0" smtClean="0">
                    <a:solidFill>
                      <a:schemeClr val="tx2"/>
                    </a:solidFill>
                  </a:rPr>
                  <a:t>ako</a:t>
                </a:r>
                <a:r>
                  <a:rPr lang="sk-SK" sz="2200" b="1" dirty="0" smtClean="0">
                    <a:solidFill>
                      <a:schemeClr val="tx2"/>
                    </a:solidFill>
                  </a:rPr>
                  <a:t> reťazový zlomok!</a:t>
                </a:r>
                <a:endParaRPr lang="en-US" sz="2200" b="1" dirty="0" smtClean="0">
                  <a:solidFill>
                    <a:schemeClr val="tx2"/>
                  </a:solidFill>
                </a:endParaRPr>
              </a:p>
              <a:p>
                <a:pPr marL="446088" indent="0">
                  <a:spcBef>
                    <a:spcPts val="0"/>
                  </a:spcBef>
                  <a:buNone/>
                </a:pPr>
                <a:r>
                  <a:rPr lang="sk-SK" sz="3200" dirty="0" smtClean="0">
                    <a:solidFill>
                      <a:schemeClr val="tx2"/>
                    </a:solidFill>
                  </a:rPr>
                  <a:t>1,4142135624 = </a:t>
                </a:r>
                <a:r>
                  <a:rPr lang="en-US" sz="3200" dirty="0" smtClean="0">
                    <a:solidFill>
                      <a:schemeClr val="tx2"/>
                    </a:solidFill>
                  </a:rPr>
                  <a:t>1</a:t>
                </a:r>
                <a:r>
                  <a:rPr lang="sk-SK" sz="3200" dirty="0" smtClean="0">
                    <a:solidFill>
                      <a:schemeClr val="tx2"/>
                    </a:solidFill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k-SK" sz="320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k-SK" sz="32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sk-SK" sz="32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+ </m:t>
                        </m:r>
                        <m:f>
                          <m:fPr>
                            <m:ctrlPr>
                              <a:rPr lang="sk-SK" sz="3200" i="1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sk-SK" sz="3200" b="0" i="1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3200" b="0" i="1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sk-SK" sz="3200" b="0" i="1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+ </m:t>
                            </m:r>
                            <m:f>
                              <m:fPr>
                                <m:ctrlPr>
                                  <a:rPr lang="sk-SK" sz="3200" i="1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sk-SK" sz="3200" b="0" i="1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3200" b="0" i="1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sk-SK" sz="3200" b="0" i="1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sk-SK" sz="3200" i="1" smtClean="0">
                                        <a:solidFill>
                                          <a:schemeClr val="tx2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sk-SK" sz="3200" b="0" i="1" smtClean="0">
                                        <a:solidFill>
                                          <a:schemeClr val="tx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3200" b="0" i="1" smtClean="0">
                                        <a:solidFill>
                                          <a:schemeClr val="tx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2+⋱</m:t>
                                    </m:r>
                                  </m:den>
                                </m:f>
                              </m:den>
                            </m:f>
                          </m:den>
                        </m:f>
                      </m:den>
                    </m:f>
                  </m:oMath>
                </a14:m>
                <a:endParaRPr lang="en-US" sz="3200" dirty="0" smtClean="0">
                  <a:solidFill>
                    <a:schemeClr val="tx2"/>
                  </a:solidFill>
                </a:endParaRPr>
              </a:p>
              <a:p>
                <a:pPr marL="446088" indent="0">
                  <a:spcBef>
                    <a:spcPts val="0"/>
                  </a:spcBef>
                  <a:buNone/>
                </a:pPr>
                <a:endParaRPr lang="en-US" sz="3200" dirty="0" smtClean="0">
                  <a:solidFill>
                    <a:schemeClr val="tx2"/>
                  </a:solidFill>
                </a:endParaRPr>
              </a:p>
              <a:p>
                <a:pPr marL="457200" indent="-457200">
                  <a:buFont typeface="+mj-lt"/>
                  <a:buAutoNum type="arabicPeriod" startAt="4"/>
                </a:pPr>
                <a:r>
                  <a:rPr lang="sk-SK" sz="2200" dirty="0" smtClean="0">
                    <a:solidFill>
                      <a:schemeClr val="tx2"/>
                    </a:solidFill>
                  </a:rPr>
                  <a:t>Napíšte číslo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sk-SK" sz="2000" b="1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e>
                    </m:rad>
                    <m:r>
                      <a:rPr lang="sk-SK" sz="2000" b="1">
                        <a:latin typeface="Cambria Math"/>
                      </a:rPr>
                      <m:t>=</m:t>
                    </m:r>
                  </m:oMath>
                </a14:m>
                <a:r>
                  <a:rPr lang="sk-SK" sz="2000" dirty="0"/>
                  <a:t> </a:t>
                </a:r>
                <a:r>
                  <a:rPr lang="sk-SK" sz="2200" b="1" dirty="0">
                    <a:solidFill>
                      <a:schemeClr val="tx2"/>
                    </a:solidFill>
                  </a:rPr>
                  <a:t> </a:t>
                </a:r>
                <a:r>
                  <a:rPr lang="sk-SK" sz="2200" b="1" dirty="0" smtClean="0">
                    <a:solidFill>
                      <a:schemeClr val="tx2"/>
                    </a:solidFill>
                  </a:rPr>
                  <a:t>1,7320508075</a:t>
                </a:r>
                <a:r>
                  <a:rPr lang="en-US" sz="2200" b="1" dirty="0" smtClean="0">
                    <a:solidFill>
                      <a:schemeClr val="tx2"/>
                    </a:solidFill>
                  </a:rPr>
                  <a:t> </a:t>
                </a:r>
                <a:r>
                  <a:rPr lang="sk-SK" sz="2200" dirty="0" smtClean="0">
                    <a:solidFill>
                      <a:schemeClr val="tx2"/>
                    </a:solidFill>
                  </a:rPr>
                  <a:t>ako</a:t>
                </a:r>
                <a:r>
                  <a:rPr lang="sk-SK" sz="2200" b="1" dirty="0" smtClean="0">
                    <a:solidFill>
                      <a:schemeClr val="tx2"/>
                    </a:solidFill>
                  </a:rPr>
                  <a:t> reťazový zlomok!</a:t>
                </a:r>
              </a:p>
              <a:p>
                <a:pPr marL="446088" indent="0">
                  <a:spcBef>
                    <a:spcPts val="0"/>
                  </a:spcBef>
                  <a:buNone/>
                </a:pPr>
                <a:r>
                  <a:rPr lang="sk-SK" sz="3200" dirty="0">
                    <a:solidFill>
                      <a:schemeClr val="tx2"/>
                    </a:solidFill>
                  </a:rPr>
                  <a:t>1,7320508075</a:t>
                </a:r>
                <a:r>
                  <a:rPr lang="sk-SK" sz="3200" dirty="0" smtClean="0">
                    <a:solidFill>
                      <a:schemeClr val="tx2"/>
                    </a:solidFill>
                  </a:rPr>
                  <a:t> </a:t>
                </a:r>
                <a:r>
                  <a:rPr lang="sk-SK" sz="3200" dirty="0">
                    <a:solidFill>
                      <a:schemeClr val="tx2"/>
                    </a:solidFill>
                  </a:rPr>
                  <a:t>= </a:t>
                </a:r>
                <a:r>
                  <a:rPr lang="en-US" sz="3200" dirty="0">
                    <a:solidFill>
                      <a:schemeClr val="tx2"/>
                    </a:solidFill>
                  </a:rPr>
                  <a:t>1</a:t>
                </a:r>
                <a:r>
                  <a:rPr lang="sk-SK" sz="3200" dirty="0">
                    <a:solidFill>
                      <a:schemeClr val="tx2"/>
                    </a:solidFill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k-SK" sz="32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k-SK" sz="32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sk-SK" sz="32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+ </m:t>
                        </m:r>
                        <m:f>
                          <m:fPr>
                            <m:ctrlPr>
                              <a:rPr lang="sk-SK" sz="320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sk-SK" sz="320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3200" b="0" i="1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sk-SK" sz="320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+ </m:t>
                            </m:r>
                            <m:f>
                              <m:fPr>
                                <m:ctrlPr>
                                  <a:rPr lang="sk-SK" sz="3200" i="1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sk-SK" sz="3200" i="1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3200" b="0" i="1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sk-SK" sz="3200" i="1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sk-SK" sz="3200" i="1">
                                        <a:solidFill>
                                          <a:schemeClr val="tx2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sk-SK" sz="3200" i="1">
                                        <a:solidFill>
                                          <a:schemeClr val="tx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3200" b="0" i="1" smtClean="0">
                                        <a:solidFill>
                                          <a:schemeClr val="tx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US" sz="3200" i="1">
                                        <a:solidFill>
                                          <a:schemeClr val="tx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f>
                                      <m:fPr>
                                        <m:ctrlPr>
                                          <a:rPr lang="sk-SK" sz="3200" i="1">
                                            <a:solidFill>
                                              <a:schemeClr val="tx2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3200" i="1">
                                            <a:solidFill>
                                              <a:schemeClr val="tx2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3200" b="0" i="1" smtClean="0">
                                            <a:solidFill>
                                              <a:schemeClr val="tx2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  <m:r>
                                          <a:rPr lang="en-US" sz="3200" i="1">
                                            <a:solidFill>
                                              <a:schemeClr val="tx2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f>
                                          <m:fPr>
                                            <m:ctrlPr>
                                              <a:rPr lang="sk-SK" sz="3200" i="1">
                                                <a:solidFill>
                                                  <a:schemeClr val="tx2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3200" i="1">
                                                <a:solidFill>
                                                  <a:schemeClr val="tx2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num>
                                          <m:den>
                                            <m:r>
                                              <a:rPr lang="en-US" sz="3200" i="1">
                                                <a:solidFill>
                                                  <a:schemeClr val="tx2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2+</m:t>
                                            </m:r>
                                            <m:r>
                                              <a:rPr lang="en-US" sz="3200" i="1" smtClean="0">
                                                <a:solidFill>
                                                  <a:schemeClr val="tx2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⋱</m:t>
                                            </m:r>
                                          </m:den>
                                        </m:f>
                                      </m:den>
                                    </m:f>
                                  </m:den>
                                </m:f>
                              </m:den>
                            </m:f>
                          </m:den>
                        </m:f>
                      </m:den>
                    </m:f>
                  </m:oMath>
                </a14:m>
                <a:endParaRPr lang="sk-SK" sz="3200" dirty="0">
                  <a:solidFill>
                    <a:schemeClr val="accent5"/>
                  </a:solidFill>
                </a:endParaRPr>
              </a:p>
              <a:p>
                <a:pPr marL="0" indent="6350">
                  <a:buNone/>
                </a:pPr>
                <a:endParaRPr lang="sk-SK" sz="2000" dirty="0" smtClean="0">
                  <a:solidFill>
                    <a:schemeClr val="accent5"/>
                  </a:solidFill>
                </a:endParaRPr>
              </a:p>
              <a:p>
                <a:pPr marL="0" indent="6350">
                  <a:buNone/>
                </a:pPr>
                <a:endParaRPr lang="sk-SK" sz="2000" dirty="0">
                  <a:solidFill>
                    <a:schemeClr val="accent5"/>
                  </a:solidFill>
                </a:endParaRPr>
              </a:p>
              <a:p>
                <a:pPr marL="0" indent="6350">
                  <a:buNone/>
                </a:pPr>
                <a:endParaRPr lang="sk-SK" sz="2000" dirty="0" smtClean="0">
                  <a:solidFill>
                    <a:schemeClr val="accent5"/>
                  </a:solidFill>
                </a:endParaRPr>
              </a:p>
              <a:p>
                <a:pPr marL="0" indent="6350">
                  <a:buNone/>
                </a:pPr>
                <a:endParaRPr lang="sk-SK" sz="2000" dirty="0">
                  <a:solidFill>
                    <a:schemeClr val="accent5"/>
                  </a:solidFill>
                </a:endParaRPr>
              </a:p>
              <a:p>
                <a:pPr marL="0" indent="6350">
                  <a:buNone/>
                </a:pPr>
                <a:endParaRPr lang="sk-SK" sz="2000" b="1" dirty="0" smtClean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3" name="Zástupný symbol obsah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199" y="1600200"/>
                <a:ext cx="8686801" cy="5159170"/>
              </a:xfrm>
              <a:blipFill rotWithShape="0">
                <a:blip r:embed="rId4"/>
                <a:stretch>
                  <a:fillRect l="-632" t="-827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39970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sk-SK" dirty="0"/>
              <a:t>Prevody medzi sústavami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199" y="1600200"/>
            <a:ext cx="8570295" cy="515917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sk-SK" sz="2200" dirty="0" smtClean="0"/>
              <a:t>Preveďte dvojkové číslo </a:t>
            </a:r>
            <a:r>
              <a:rPr lang="sk-SK" sz="2200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sk-SK" sz="2200" b="1" dirty="0" smtClean="0">
                <a:solidFill>
                  <a:schemeClr val="tx2">
                    <a:lumMod val="75000"/>
                  </a:schemeClr>
                </a:solidFill>
              </a:rPr>
              <a:t>11001</a:t>
            </a:r>
            <a:r>
              <a:rPr lang="sk-SK" sz="2200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  <a:r>
              <a:rPr lang="sk-SK" sz="2200" baseline="-25000" dirty="0" smtClean="0">
                <a:solidFill>
                  <a:schemeClr val="tx2">
                    <a:lumMod val="75000"/>
                  </a:schemeClr>
                </a:solidFill>
              </a:rPr>
              <a:t>2</a:t>
            </a:r>
            <a:r>
              <a:rPr lang="sk-SK" sz="2200" dirty="0" smtClean="0">
                <a:solidFill>
                  <a:schemeClr val="tx2">
                    <a:lumMod val="75000"/>
                  </a:schemeClr>
                </a:solidFill>
              </a:rPr>
              <a:t> na </a:t>
            </a:r>
            <a:r>
              <a:rPr lang="sk-SK" sz="22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desiatkové</a:t>
            </a:r>
            <a:r>
              <a:rPr lang="sk-SK" sz="2200" dirty="0" smtClean="0">
                <a:cs typeface="Times New Roman" panose="02020603050405020304" pitchFamily="18" charset="0"/>
              </a:rPr>
              <a:t>!</a:t>
            </a:r>
          </a:p>
          <a:p>
            <a:pPr marL="457200" indent="-457200">
              <a:buFont typeface="+mj-lt"/>
              <a:buAutoNum type="arabicPeriod"/>
            </a:pPr>
            <a:r>
              <a:rPr lang="sk-SK" sz="2200" dirty="0"/>
              <a:t>Preveďte dvojkové číslo </a:t>
            </a:r>
            <a:r>
              <a:rPr lang="sk-SK" sz="2200" dirty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sk-SK" sz="2200" b="1" dirty="0">
                <a:solidFill>
                  <a:schemeClr val="tx2">
                    <a:lumMod val="75000"/>
                  </a:schemeClr>
                </a:solidFill>
              </a:rPr>
              <a:t>101100001</a:t>
            </a:r>
            <a:r>
              <a:rPr lang="sk-SK" sz="2200" dirty="0">
                <a:solidFill>
                  <a:schemeClr val="tx2">
                    <a:lumMod val="75000"/>
                  </a:schemeClr>
                </a:solidFill>
              </a:rPr>
              <a:t>)</a:t>
            </a:r>
            <a:r>
              <a:rPr lang="sk-SK" sz="2200" baseline="-25000" dirty="0">
                <a:solidFill>
                  <a:schemeClr val="tx2">
                    <a:lumMod val="75000"/>
                  </a:schemeClr>
                </a:solidFill>
              </a:rPr>
              <a:t>2</a:t>
            </a:r>
            <a:r>
              <a:rPr lang="sk-SK" sz="2200" dirty="0">
                <a:solidFill>
                  <a:schemeClr val="tx2">
                    <a:lumMod val="75000"/>
                  </a:schemeClr>
                </a:solidFill>
              </a:rPr>
              <a:t> na </a:t>
            </a:r>
            <a:r>
              <a:rPr lang="sk-SK" sz="22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desiatkové</a:t>
            </a:r>
            <a:r>
              <a:rPr lang="sk-SK" sz="2200" dirty="0" smtClean="0">
                <a:cs typeface="Times New Roman" panose="02020603050405020304" pitchFamily="18" charset="0"/>
              </a:rPr>
              <a:t>!</a:t>
            </a:r>
          </a:p>
          <a:p>
            <a:pPr marL="457200" indent="-457200">
              <a:buFont typeface="+mj-lt"/>
              <a:buAutoNum type="arabicPeriod"/>
            </a:pPr>
            <a:r>
              <a:rPr lang="sk-SK" sz="2200" dirty="0"/>
              <a:t>Preveďte </a:t>
            </a:r>
            <a:r>
              <a:rPr lang="sk-SK" sz="2200" dirty="0" smtClean="0">
                <a:solidFill>
                  <a:schemeClr val="tx2">
                    <a:lumMod val="75000"/>
                  </a:schemeClr>
                </a:solidFill>
              </a:rPr>
              <a:t>číslo </a:t>
            </a:r>
            <a:r>
              <a:rPr lang="sk-SK" sz="2200" dirty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sk-SK" sz="2200" b="1" dirty="0" smtClean="0">
                <a:solidFill>
                  <a:schemeClr val="tx2">
                    <a:lumMod val="75000"/>
                  </a:schemeClr>
                </a:solidFill>
              </a:rPr>
              <a:t>121021</a:t>
            </a:r>
            <a:r>
              <a:rPr lang="sk-SK" sz="2200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  <a:r>
              <a:rPr lang="sk-SK" sz="2200" baseline="-25000" dirty="0" smtClean="0">
                <a:solidFill>
                  <a:schemeClr val="tx2">
                    <a:lumMod val="75000"/>
                  </a:schemeClr>
                </a:solidFill>
              </a:rPr>
              <a:t>3</a:t>
            </a:r>
            <a:r>
              <a:rPr lang="sk-SK" sz="2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sk-SK" sz="2200" dirty="0">
                <a:solidFill>
                  <a:schemeClr val="tx2">
                    <a:lumMod val="75000"/>
                  </a:schemeClr>
                </a:solidFill>
              </a:rPr>
              <a:t>na </a:t>
            </a:r>
            <a:r>
              <a:rPr lang="sk-SK" sz="22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desiatkové</a:t>
            </a:r>
            <a:r>
              <a:rPr lang="sk-SK" sz="2200" dirty="0" smtClean="0">
                <a:cs typeface="Times New Roman" panose="02020603050405020304" pitchFamily="18" charset="0"/>
              </a:rPr>
              <a:t>!</a:t>
            </a:r>
          </a:p>
          <a:p>
            <a:pPr marL="457200" indent="-457200">
              <a:buFont typeface="+mj-lt"/>
              <a:buAutoNum type="arabicPeriod"/>
            </a:pPr>
            <a:r>
              <a:rPr lang="sk-SK" sz="2200" dirty="0"/>
              <a:t>Preveďte </a:t>
            </a:r>
            <a:r>
              <a:rPr lang="sk-SK" sz="2200" dirty="0">
                <a:solidFill>
                  <a:schemeClr val="tx2">
                    <a:lumMod val="75000"/>
                  </a:schemeClr>
                </a:solidFill>
              </a:rPr>
              <a:t>číslo </a:t>
            </a:r>
            <a:r>
              <a:rPr lang="sk-SK" sz="2200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sk-SK" sz="2200" b="1" dirty="0" smtClean="0">
                <a:solidFill>
                  <a:schemeClr val="tx2">
                    <a:lumMod val="75000"/>
                  </a:schemeClr>
                </a:solidFill>
              </a:rPr>
              <a:t>ABC</a:t>
            </a:r>
            <a:r>
              <a:rPr lang="sk-SK" sz="2200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  <a:r>
              <a:rPr lang="sk-SK" sz="2200" baseline="-25000" dirty="0" smtClean="0">
                <a:solidFill>
                  <a:schemeClr val="tx2">
                    <a:lumMod val="75000"/>
                  </a:schemeClr>
                </a:solidFill>
              </a:rPr>
              <a:t>16</a:t>
            </a:r>
            <a:r>
              <a:rPr lang="sk-SK" sz="2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sk-SK" sz="2200" dirty="0">
                <a:solidFill>
                  <a:schemeClr val="tx2">
                    <a:lumMod val="75000"/>
                  </a:schemeClr>
                </a:solidFill>
              </a:rPr>
              <a:t>na </a:t>
            </a:r>
            <a:r>
              <a:rPr lang="sk-SK" sz="22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desiatkové</a:t>
            </a:r>
            <a:r>
              <a:rPr lang="sk-SK" sz="2200" dirty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!</a:t>
            </a:r>
            <a:endParaRPr lang="en-US" sz="2200" i="1" dirty="0">
              <a:solidFill>
                <a:schemeClr val="tx2">
                  <a:lumMod val="75000"/>
                </a:schemeClr>
              </a:solidFill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sz="2200" i="1" dirty="0">
              <a:solidFill>
                <a:schemeClr val="tx2">
                  <a:lumMod val="75000"/>
                </a:schemeClr>
              </a:solidFill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sz="2200" i="1" dirty="0"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sz="2200" i="1" dirty="0">
              <a:cs typeface="Times New Roman" panose="02020603050405020304" pitchFamily="18" charset="0"/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8811926" y="0"/>
            <a:ext cx="431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endParaRPr lang="sk-SK" dirty="0">
              <a:solidFill>
                <a:schemeClr val="bg1">
                  <a:lumMod val="8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3554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sk-SK" dirty="0"/>
              <a:t>Prevody medzi sústavami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199" y="1600200"/>
            <a:ext cx="8570295" cy="51591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2200" dirty="0"/>
              <a:t>Vyjadrite číslo 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sk-SK" sz="2200" dirty="0" smtClean="0"/>
              <a:t> </a:t>
            </a:r>
            <a:r>
              <a:rPr lang="sk-SK" sz="2200" dirty="0"/>
              <a:t>v sústave so základom </a:t>
            </a:r>
            <a:r>
              <a:rPr lang="sk-SK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2200" i="1" dirty="0">
                <a:cs typeface="Times New Roman" panose="02020603050405020304" pitchFamily="18" charset="0"/>
              </a:rPr>
              <a:t> </a:t>
            </a:r>
            <a:r>
              <a:rPr lang="en-US" sz="2200" dirty="0">
                <a:cs typeface="Times New Roman" panose="02020603050405020304" pitchFamily="18" charset="0"/>
              </a:rPr>
              <a:t>= </a:t>
            </a:r>
            <a:r>
              <a:rPr lang="en-US" sz="2200" b="1" dirty="0">
                <a:cs typeface="Times New Roman" panose="02020603050405020304" pitchFamily="18" charset="0"/>
              </a:rPr>
              <a:t>2</a:t>
            </a:r>
            <a:r>
              <a:rPr lang="en-US" sz="2200" i="1" dirty="0">
                <a:cs typeface="Times New Roman" panose="02020603050405020304" pitchFamily="18" charset="0"/>
              </a:rPr>
              <a:t>, </a:t>
            </a:r>
            <a:r>
              <a:rPr lang="sk-SK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2200" i="1" dirty="0" smtClean="0">
                <a:cs typeface="Times New Roman" panose="02020603050405020304" pitchFamily="18" charset="0"/>
              </a:rPr>
              <a:t> </a:t>
            </a:r>
            <a:r>
              <a:rPr lang="en-US" sz="2200" dirty="0">
                <a:cs typeface="Times New Roman" panose="02020603050405020304" pitchFamily="18" charset="0"/>
              </a:rPr>
              <a:t>= </a:t>
            </a:r>
            <a:r>
              <a:rPr lang="en-US" sz="2200" b="1" dirty="0">
                <a:cs typeface="Times New Roman" panose="02020603050405020304" pitchFamily="18" charset="0"/>
              </a:rPr>
              <a:t>3</a:t>
            </a:r>
            <a:r>
              <a:rPr lang="en-US" sz="2200" i="1" dirty="0">
                <a:cs typeface="Times New Roman" panose="02020603050405020304" pitchFamily="18" charset="0"/>
              </a:rPr>
              <a:t>, </a:t>
            </a:r>
            <a:r>
              <a:rPr lang="sk-SK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2200" i="1" dirty="0" smtClean="0">
                <a:cs typeface="Times New Roman" panose="02020603050405020304" pitchFamily="18" charset="0"/>
              </a:rPr>
              <a:t> </a:t>
            </a:r>
            <a:r>
              <a:rPr lang="en-US" sz="2200" dirty="0">
                <a:cs typeface="Times New Roman" panose="02020603050405020304" pitchFamily="18" charset="0"/>
              </a:rPr>
              <a:t>= </a:t>
            </a:r>
            <a:r>
              <a:rPr lang="en-US" sz="2200" b="1" dirty="0">
                <a:cs typeface="Times New Roman" panose="02020603050405020304" pitchFamily="18" charset="0"/>
              </a:rPr>
              <a:t>8</a:t>
            </a:r>
            <a:r>
              <a:rPr lang="en-US" sz="2200" i="1" dirty="0">
                <a:cs typeface="Times New Roman" panose="02020603050405020304" pitchFamily="18" charset="0"/>
              </a:rPr>
              <a:t>, </a:t>
            </a:r>
            <a:r>
              <a:rPr lang="sk-SK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2200" i="1" dirty="0" smtClean="0">
                <a:cs typeface="Times New Roman" panose="02020603050405020304" pitchFamily="18" charset="0"/>
              </a:rPr>
              <a:t> </a:t>
            </a:r>
            <a:r>
              <a:rPr lang="en-US" sz="2200" dirty="0">
                <a:cs typeface="Times New Roman" panose="02020603050405020304" pitchFamily="18" charset="0"/>
              </a:rPr>
              <a:t>= </a:t>
            </a:r>
            <a:r>
              <a:rPr lang="en-US" sz="2200" b="1" dirty="0">
                <a:cs typeface="Times New Roman" panose="02020603050405020304" pitchFamily="18" charset="0"/>
              </a:rPr>
              <a:t>11</a:t>
            </a:r>
            <a:r>
              <a:rPr lang="en-US" sz="2200" i="1" dirty="0">
                <a:cs typeface="Times New Roman" panose="02020603050405020304" pitchFamily="18" charset="0"/>
              </a:rPr>
              <a:t>, </a:t>
            </a:r>
            <a:r>
              <a:rPr lang="sk-SK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2200" i="1" dirty="0" smtClean="0">
                <a:cs typeface="Times New Roman" panose="02020603050405020304" pitchFamily="18" charset="0"/>
              </a:rPr>
              <a:t> </a:t>
            </a:r>
            <a:r>
              <a:rPr lang="en-US" sz="2200" dirty="0">
                <a:cs typeface="Times New Roman" panose="02020603050405020304" pitchFamily="18" charset="0"/>
              </a:rPr>
              <a:t>= </a:t>
            </a:r>
            <a:r>
              <a:rPr lang="en-US" sz="2200" b="1" dirty="0">
                <a:cs typeface="Times New Roman" panose="02020603050405020304" pitchFamily="18" charset="0"/>
              </a:rPr>
              <a:t>16</a:t>
            </a:r>
            <a:r>
              <a:rPr lang="sk-SK" sz="2200" dirty="0">
                <a:cs typeface="Times New Roman" panose="02020603050405020304" pitchFamily="18" charset="0"/>
              </a:rPr>
              <a:t>!</a:t>
            </a:r>
            <a:endParaRPr lang="en-US" sz="2200" i="1" dirty="0">
              <a:cs typeface="Times New Roman" panose="02020603050405020304" pitchFamily="18" charset="0"/>
            </a:endParaRPr>
          </a:p>
          <a:p>
            <a:pPr marL="274638" indent="0">
              <a:buNone/>
            </a:pPr>
            <a:r>
              <a:rPr lang="en-US" sz="2200" dirty="0"/>
              <a:t>a) 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200" i="1" dirty="0"/>
              <a:t> </a:t>
            </a:r>
            <a:r>
              <a:rPr lang="sk-SK" sz="2200" dirty="0"/>
              <a:t>=</a:t>
            </a:r>
            <a:r>
              <a:rPr lang="en-US" sz="2200" dirty="0"/>
              <a:t> </a:t>
            </a:r>
            <a:r>
              <a:rPr lang="sk-SK" sz="2200" b="1" dirty="0"/>
              <a:t>57</a:t>
            </a:r>
            <a:r>
              <a:rPr lang="en-US" sz="2200" dirty="0"/>
              <a:t> </a:t>
            </a:r>
            <a:r>
              <a:rPr lang="en-US" sz="2200" dirty="0">
                <a:cs typeface="Times New Roman" panose="02020603050405020304" pitchFamily="18" charset="0"/>
              </a:rPr>
              <a:t>	</a:t>
            </a:r>
            <a:r>
              <a:rPr lang="en-US" sz="2200" dirty="0"/>
              <a:t>b) 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200" i="1" dirty="0" smtClean="0"/>
              <a:t> </a:t>
            </a:r>
            <a:r>
              <a:rPr lang="sk-SK" sz="2200" dirty="0"/>
              <a:t>=</a:t>
            </a:r>
            <a:r>
              <a:rPr lang="en-US" sz="2200" dirty="0"/>
              <a:t> </a:t>
            </a:r>
            <a:r>
              <a:rPr lang="en-US" sz="2200" b="1" dirty="0"/>
              <a:t>7</a:t>
            </a:r>
            <a:r>
              <a:rPr lang="sk-SK" sz="2200" b="1" dirty="0"/>
              <a:t>7</a:t>
            </a:r>
            <a:r>
              <a:rPr lang="en-US" sz="2200" b="1" dirty="0"/>
              <a:t> </a:t>
            </a:r>
          </a:p>
          <a:p>
            <a:pPr marL="274638" indent="0">
              <a:buNone/>
            </a:pPr>
            <a:r>
              <a:rPr lang="en-US" sz="2200" dirty="0"/>
              <a:t>c) 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200" i="1" dirty="0" smtClean="0"/>
              <a:t> </a:t>
            </a:r>
            <a:r>
              <a:rPr lang="sk-SK" sz="2200" dirty="0"/>
              <a:t>=</a:t>
            </a:r>
            <a:r>
              <a:rPr lang="en-US" sz="2200" dirty="0"/>
              <a:t> </a:t>
            </a:r>
            <a:r>
              <a:rPr lang="en-US" sz="2200" b="1" dirty="0"/>
              <a:t>153</a:t>
            </a:r>
            <a:r>
              <a:rPr lang="en-US" sz="2200" dirty="0"/>
              <a:t> </a:t>
            </a:r>
            <a:r>
              <a:rPr lang="en-US" sz="2200" dirty="0">
                <a:cs typeface="Times New Roman" panose="02020603050405020304" pitchFamily="18" charset="0"/>
              </a:rPr>
              <a:t>	d</a:t>
            </a:r>
            <a:r>
              <a:rPr lang="en-US" sz="2200" dirty="0"/>
              <a:t>) 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200" i="1" dirty="0" smtClean="0"/>
              <a:t> </a:t>
            </a:r>
            <a:r>
              <a:rPr lang="sk-SK" sz="2200" dirty="0"/>
              <a:t>=</a:t>
            </a:r>
            <a:r>
              <a:rPr lang="en-US" sz="2200" dirty="0"/>
              <a:t> </a:t>
            </a:r>
            <a:r>
              <a:rPr lang="en-US" sz="2200" b="1" dirty="0"/>
              <a:t>3258</a:t>
            </a:r>
            <a:endParaRPr lang="en-US" sz="2200" b="1" dirty="0">
              <a:cs typeface="Times New Roman" panose="02020603050405020304" pitchFamily="18" charset="0"/>
            </a:endParaRPr>
          </a:p>
          <a:p>
            <a:pPr marL="0" lvl="1" indent="274638">
              <a:spcBef>
                <a:spcPts val="1200"/>
              </a:spcBef>
            </a:pP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sk-SK" sz="2200" dirty="0" smtClean="0"/>
              <a:t> </a:t>
            </a:r>
            <a:r>
              <a:rPr lang="sk-SK" sz="2200" dirty="0"/>
              <a:t>= </a:t>
            </a:r>
            <a:r>
              <a:rPr lang="sk-SK" sz="2200" b="1" dirty="0"/>
              <a:t>57</a:t>
            </a:r>
            <a:r>
              <a:rPr lang="sk-SK" sz="2200" dirty="0"/>
              <a:t> </a:t>
            </a:r>
            <a:endParaRPr lang="sk-SK" sz="2200" i="1" dirty="0"/>
          </a:p>
          <a:p>
            <a:pPr marL="0" lvl="2" indent="274638">
              <a:buNone/>
            </a:pPr>
            <a:r>
              <a:rPr lang="en-US" sz="2200" b="1" dirty="0">
                <a:solidFill>
                  <a:schemeClr val="tx2"/>
                </a:solidFill>
              </a:rPr>
              <a:t>(57)</a:t>
            </a:r>
            <a:r>
              <a:rPr lang="en-US" sz="2200" b="1" baseline="-25000" dirty="0">
                <a:solidFill>
                  <a:schemeClr val="tx2"/>
                </a:solidFill>
              </a:rPr>
              <a:t>10 </a:t>
            </a:r>
            <a:r>
              <a:rPr lang="en-US" sz="2200" dirty="0">
                <a:solidFill>
                  <a:schemeClr val="tx2"/>
                </a:solidFill>
              </a:rPr>
              <a:t>= (111001)</a:t>
            </a:r>
            <a:r>
              <a:rPr lang="en-US" sz="2200" baseline="-25000" dirty="0">
                <a:solidFill>
                  <a:schemeClr val="tx2"/>
                </a:solidFill>
              </a:rPr>
              <a:t>2 </a:t>
            </a:r>
            <a:r>
              <a:rPr lang="en-US" sz="2200" dirty="0">
                <a:solidFill>
                  <a:schemeClr val="tx2"/>
                </a:solidFill>
              </a:rPr>
              <a:t>= (2010)</a:t>
            </a:r>
            <a:r>
              <a:rPr lang="en-US" sz="2200" baseline="-25000" dirty="0">
                <a:solidFill>
                  <a:schemeClr val="tx2"/>
                </a:solidFill>
              </a:rPr>
              <a:t>3</a:t>
            </a:r>
            <a:r>
              <a:rPr lang="en-US" sz="2200" dirty="0">
                <a:solidFill>
                  <a:schemeClr val="tx2"/>
                </a:solidFill>
              </a:rPr>
              <a:t>= (71)</a:t>
            </a:r>
            <a:r>
              <a:rPr lang="en-US" sz="2200" baseline="-25000" dirty="0">
                <a:solidFill>
                  <a:schemeClr val="tx2"/>
                </a:solidFill>
              </a:rPr>
              <a:t>8 </a:t>
            </a:r>
            <a:r>
              <a:rPr lang="en-US" sz="2200" dirty="0">
                <a:solidFill>
                  <a:schemeClr val="tx2"/>
                </a:solidFill>
              </a:rPr>
              <a:t>= (52)</a:t>
            </a:r>
            <a:r>
              <a:rPr lang="en-US" sz="2200" baseline="-25000" dirty="0">
                <a:solidFill>
                  <a:schemeClr val="tx2"/>
                </a:solidFill>
              </a:rPr>
              <a:t>11 </a:t>
            </a:r>
            <a:r>
              <a:rPr lang="en-US" sz="2200" dirty="0">
                <a:solidFill>
                  <a:schemeClr val="tx2"/>
                </a:solidFill>
              </a:rPr>
              <a:t>= (39)</a:t>
            </a:r>
            <a:r>
              <a:rPr lang="en-US" sz="2200" baseline="-25000" dirty="0">
                <a:solidFill>
                  <a:schemeClr val="tx2"/>
                </a:solidFill>
              </a:rPr>
              <a:t>16 </a:t>
            </a:r>
          </a:p>
          <a:p>
            <a:pPr marL="0" lvl="1" indent="274638">
              <a:spcBef>
                <a:spcPts val="1200"/>
              </a:spcBef>
            </a:pP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sk-SK" sz="2200" dirty="0" smtClean="0"/>
              <a:t> </a:t>
            </a:r>
            <a:r>
              <a:rPr lang="sk-SK" sz="2200" dirty="0"/>
              <a:t>= </a:t>
            </a:r>
            <a:r>
              <a:rPr lang="en-US" sz="2200" b="1" dirty="0"/>
              <a:t>77</a:t>
            </a:r>
            <a:r>
              <a:rPr lang="sk-SK" sz="2200" dirty="0"/>
              <a:t> </a:t>
            </a:r>
            <a:endParaRPr lang="sk-SK" sz="2200" i="1" dirty="0"/>
          </a:p>
          <a:p>
            <a:pPr marL="0" lvl="2" indent="274638">
              <a:buNone/>
            </a:pPr>
            <a:r>
              <a:rPr lang="en-US" sz="2200" b="1" dirty="0">
                <a:solidFill>
                  <a:schemeClr val="tx2"/>
                </a:solidFill>
              </a:rPr>
              <a:t>(77)</a:t>
            </a:r>
            <a:r>
              <a:rPr lang="en-US" sz="2200" b="1" baseline="-25000" dirty="0">
                <a:solidFill>
                  <a:schemeClr val="tx2"/>
                </a:solidFill>
              </a:rPr>
              <a:t>10 </a:t>
            </a:r>
            <a:r>
              <a:rPr lang="en-US" sz="2200" dirty="0">
                <a:solidFill>
                  <a:schemeClr val="tx2"/>
                </a:solidFill>
              </a:rPr>
              <a:t>= (1001101)</a:t>
            </a:r>
            <a:r>
              <a:rPr lang="en-US" sz="2200" baseline="-25000" dirty="0">
                <a:solidFill>
                  <a:schemeClr val="tx2"/>
                </a:solidFill>
              </a:rPr>
              <a:t>2 </a:t>
            </a:r>
            <a:r>
              <a:rPr lang="en-US" sz="2200" dirty="0">
                <a:solidFill>
                  <a:schemeClr val="tx2"/>
                </a:solidFill>
              </a:rPr>
              <a:t>= (2212)</a:t>
            </a:r>
            <a:r>
              <a:rPr lang="en-US" sz="2200" baseline="-25000" dirty="0">
                <a:solidFill>
                  <a:schemeClr val="tx2"/>
                </a:solidFill>
              </a:rPr>
              <a:t>3</a:t>
            </a:r>
            <a:r>
              <a:rPr lang="en-US" sz="2200" dirty="0">
                <a:solidFill>
                  <a:schemeClr val="tx2"/>
                </a:solidFill>
              </a:rPr>
              <a:t>= (115)</a:t>
            </a:r>
            <a:r>
              <a:rPr lang="en-US" sz="2200" baseline="-25000" dirty="0">
                <a:solidFill>
                  <a:schemeClr val="tx2"/>
                </a:solidFill>
              </a:rPr>
              <a:t>8 </a:t>
            </a:r>
            <a:r>
              <a:rPr lang="en-US" sz="2200" dirty="0">
                <a:solidFill>
                  <a:schemeClr val="tx2"/>
                </a:solidFill>
              </a:rPr>
              <a:t>= (70)</a:t>
            </a:r>
            <a:r>
              <a:rPr lang="en-US" sz="2200" baseline="-25000" dirty="0">
                <a:solidFill>
                  <a:schemeClr val="tx2"/>
                </a:solidFill>
              </a:rPr>
              <a:t>11 </a:t>
            </a:r>
            <a:r>
              <a:rPr lang="en-US" sz="2200" dirty="0">
                <a:solidFill>
                  <a:schemeClr val="tx2"/>
                </a:solidFill>
              </a:rPr>
              <a:t>= (4D)</a:t>
            </a:r>
            <a:r>
              <a:rPr lang="en-US" sz="2200" baseline="-25000" dirty="0">
                <a:solidFill>
                  <a:schemeClr val="tx2"/>
                </a:solidFill>
              </a:rPr>
              <a:t>16 </a:t>
            </a:r>
          </a:p>
          <a:p>
            <a:pPr marL="0" lvl="1" indent="274638">
              <a:spcBef>
                <a:spcPts val="1200"/>
              </a:spcBef>
            </a:pP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sk-SK" sz="2200" dirty="0" smtClean="0"/>
              <a:t> </a:t>
            </a:r>
            <a:r>
              <a:rPr lang="sk-SK" sz="2200" dirty="0"/>
              <a:t>= </a:t>
            </a:r>
            <a:r>
              <a:rPr lang="en-US" sz="2200" b="1" dirty="0"/>
              <a:t>153</a:t>
            </a:r>
            <a:r>
              <a:rPr lang="sk-SK" sz="2200" dirty="0"/>
              <a:t> </a:t>
            </a:r>
            <a:endParaRPr lang="sk-SK" sz="2200" i="1" dirty="0"/>
          </a:p>
          <a:p>
            <a:pPr marL="0" lvl="2" indent="274638">
              <a:buNone/>
            </a:pPr>
            <a:r>
              <a:rPr lang="en-US" sz="2200" b="1" dirty="0">
                <a:solidFill>
                  <a:schemeClr val="tx2"/>
                </a:solidFill>
              </a:rPr>
              <a:t>(153)</a:t>
            </a:r>
            <a:r>
              <a:rPr lang="en-US" sz="2200" b="1" baseline="-25000" dirty="0">
                <a:solidFill>
                  <a:schemeClr val="tx2"/>
                </a:solidFill>
              </a:rPr>
              <a:t>10 </a:t>
            </a:r>
            <a:r>
              <a:rPr lang="en-US" sz="2200" dirty="0">
                <a:solidFill>
                  <a:schemeClr val="tx2"/>
                </a:solidFill>
              </a:rPr>
              <a:t>= (10011001)</a:t>
            </a:r>
            <a:r>
              <a:rPr lang="en-US" sz="2200" baseline="-25000" dirty="0">
                <a:solidFill>
                  <a:schemeClr val="tx2"/>
                </a:solidFill>
              </a:rPr>
              <a:t>2 </a:t>
            </a:r>
            <a:r>
              <a:rPr lang="en-US" sz="2200" dirty="0">
                <a:solidFill>
                  <a:schemeClr val="tx2"/>
                </a:solidFill>
              </a:rPr>
              <a:t>= (12200)</a:t>
            </a:r>
            <a:r>
              <a:rPr lang="en-US" sz="2200" baseline="-25000" dirty="0">
                <a:solidFill>
                  <a:schemeClr val="tx2"/>
                </a:solidFill>
              </a:rPr>
              <a:t>3</a:t>
            </a:r>
            <a:r>
              <a:rPr lang="en-US" sz="2200" dirty="0">
                <a:solidFill>
                  <a:schemeClr val="tx2"/>
                </a:solidFill>
              </a:rPr>
              <a:t>= (231)</a:t>
            </a:r>
            <a:r>
              <a:rPr lang="en-US" sz="2200" baseline="-25000" dirty="0">
                <a:solidFill>
                  <a:schemeClr val="tx2"/>
                </a:solidFill>
              </a:rPr>
              <a:t>8 </a:t>
            </a:r>
            <a:r>
              <a:rPr lang="en-US" sz="2200" dirty="0">
                <a:solidFill>
                  <a:schemeClr val="tx2"/>
                </a:solidFill>
              </a:rPr>
              <a:t>= (12X)</a:t>
            </a:r>
            <a:r>
              <a:rPr lang="en-US" sz="2200" baseline="-25000" dirty="0">
                <a:solidFill>
                  <a:schemeClr val="tx2"/>
                </a:solidFill>
              </a:rPr>
              <a:t>11 </a:t>
            </a:r>
            <a:r>
              <a:rPr lang="en-US" sz="2200" dirty="0">
                <a:solidFill>
                  <a:schemeClr val="tx2"/>
                </a:solidFill>
              </a:rPr>
              <a:t>= (99)</a:t>
            </a:r>
            <a:r>
              <a:rPr lang="en-US" sz="2200" baseline="-25000" dirty="0">
                <a:solidFill>
                  <a:schemeClr val="tx2"/>
                </a:solidFill>
              </a:rPr>
              <a:t>16 </a:t>
            </a:r>
          </a:p>
          <a:p>
            <a:pPr marL="0" lvl="1" indent="274638">
              <a:spcBef>
                <a:spcPts val="1200"/>
              </a:spcBef>
            </a:pP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sk-SK" sz="2200" dirty="0" smtClean="0"/>
              <a:t> </a:t>
            </a:r>
            <a:r>
              <a:rPr lang="sk-SK" sz="2200" dirty="0"/>
              <a:t>= </a:t>
            </a:r>
            <a:r>
              <a:rPr lang="en-US" sz="2200" b="1" dirty="0"/>
              <a:t>3258</a:t>
            </a:r>
            <a:r>
              <a:rPr lang="sk-SK" sz="2200" dirty="0"/>
              <a:t> </a:t>
            </a:r>
            <a:endParaRPr lang="sk-SK" sz="2200" i="1" dirty="0"/>
          </a:p>
          <a:p>
            <a:pPr marL="0" lvl="2" indent="274638">
              <a:buNone/>
            </a:pPr>
            <a:r>
              <a:rPr lang="en-US" sz="2200" b="1" dirty="0">
                <a:solidFill>
                  <a:schemeClr val="tx2"/>
                </a:solidFill>
              </a:rPr>
              <a:t>(</a:t>
            </a:r>
            <a:r>
              <a:rPr lang="sk-SK" sz="2200" b="1" dirty="0">
                <a:solidFill>
                  <a:schemeClr val="tx2"/>
                </a:solidFill>
              </a:rPr>
              <a:t>3258</a:t>
            </a:r>
            <a:r>
              <a:rPr lang="en-US" sz="2200" b="1" dirty="0">
                <a:solidFill>
                  <a:schemeClr val="tx2"/>
                </a:solidFill>
              </a:rPr>
              <a:t>)</a:t>
            </a:r>
            <a:r>
              <a:rPr lang="en-US" sz="2200" b="1" baseline="-25000" dirty="0">
                <a:solidFill>
                  <a:schemeClr val="tx2"/>
                </a:solidFill>
              </a:rPr>
              <a:t>10</a:t>
            </a:r>
            <a:r>
              <a:rPr lang="en-US" sz="2200" dirty="0">
                <a:solidFill>
                  <a:schemeClr val="tx2"/>
                </a:solidFill>
              </a:rPr>
              <a:t>= (110010111010)</a:t>
            </a:r>
            <a:r>
              <a:rPr lang="en-US" sz="2200" baseline="-25000" dirty="0">
                <a:solidFill>
                  <a:schemeClr val="tx2"/>
                </a:solidFill>
              </a:rPr>
              <a:t>2</a:t>
            </a:r>
            <a:r>
              <a:rPr lang="en-US" sz="2200" dirty="0">
                <a:solidFill>
                  <a:schemeClr val="tx2"/>
                </a:solidFill>
              </a:rPr>
              <a:t>=(11110200)</a:t>
            </a:r>
            <a:r>
              <a:rPr lang="en-US" sz="2200" baseline="-25000" dirty="0">
                <a:solidFill>
                  <a:schemeClr val="tx2"/>
                </a:solidFill>
              </a:rPr>
              <a:t>3</a:t>
            </a:r>
            <a:r>
              <a:rPr lang="en-US" sz="2200" dirty="0">
                <a:solidFill>
                  <a:schemeClr val="tx2"/>
                </a:solidFill>
              </a:rPr>
              <a:t>=(6272)</a:t>
            </a:r>
            <a:r>
              <a:rPr lang="en-US" sz="2200" baseline="-25000" dirty="0">
                <a:solidFill>
                  <a:schemeClr val="tx2"/>
                </a:solidFill>
              </a:rPr>
              <a:t>8</a:t>
            </a:r>
            <a:r>
              <a:rPr lang="en-US" sz="2200" dirty="0">
                <a:solidFill>
                  <a:schemeClr val="tx2"/>
                </a:solidFill>
              </a:rPr>
              <a:t>=(24X2)</a:t>
            </a:r>
            <a:r>
              <a:rPr lang="en-US" sz="2200" baseline="-25000" dirty="0">
                <a:solidFill>
                  <a:schemeClr val="tx2"/>
                </a:solidFill>
              </a:rPr>
              <a:t>11</a:t>
            </a:r>
            <a:r>
              <a:rPr lang="en-US" sz="2200" dirty="0">
                <a:solidFill>
                  <a:schemeClr val="tx2"/>
                </a:solidFill>
              </a:rPr>
              <a:t>= (CBA)</a:t>
            </a:r>
            <a:r>
              <a:rPr lang="en-US" sz="2200" baseline="-25000" dirty="0">
                <a:solidFill>
                  <a:schemeClr val="tx2"/>
                </a:solidFill>
              </a:rPr>
              <a:t>16 </a:t>
            </a:r>
          </a:p>
        </p:txBody>
      </p:sp>
      <p:sp>
        <p:nvSpPr>
          <p:cNvPr id="6" name="BlokTextu 5"/>
          <p:cNvSpPr txBox="1"/>
          <p:nvPr/>
        </p:nvSpPr>
        <p:spPr>
          <a:xfrm>
            <a:off x="8811926" y="0"/>
            <a:ext cx="431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endParaRPr lang="sk-SK" dirty="0">
              <a:solidFill>
                <a:schemeClr val="bg1">
                  <a:lumMod val="8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135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sk-SK" dirty="0"/>
              <a:t>Prevody medzi sústavami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199" y="1600200"/>
            <a:ext cx="8570295" cy="5159170"/>
          </a:xfrm>
        </p:spPr>
        <p:txBody>
          <a:bodyPr>
            <a:normAutofit/>
          </a:bodyPr>
          <a:lstStyle/>
          <a:p>
            <a:r>
              <a:rPr lang="sk-SK" sz="2200" dirty="0"/>
              <a:t>Zapíšte dvojkové číslo (110</a:t>
            </a:r>
            <a:r>
              <a:rPr lang="en-US" sz="2200" dirty="0"/>
              <a:t>11</a:t>
            </a:r>
            <a:r>
              <a:rPr lang="sk-SK" sz="2200" dirty="0"/>
              <a:t>1101</a:t>
            </a:r>
            <a:r>
              <a:rPr lang="en-US" sz="2200" dirty="0"/>
              <a:t>1</a:t>
            </a:r>
            <a:r>
              <a:rPr lang="sk-SK" sz="2200" dirty="0"/>
              <a:t>)</a:t>
            </a:r>
            <a:r>
              <a:rPr lang="sk-SK" sz="2200" baseline="-25000" dirty="0"/>
              <a:t>2</a:t>
            </a:r>
            <a:r>
              <a:rPr lang="sk-SK" sz="2200" dirty="0"/>
              <a:t> v sústave so základom </a:t>
            </a:r>
            <a:r>
              <a:rPr lang="sk-SK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sk-SK" sz="2200" dirty="0"/>
              <a:t>=16 </a:t>
            </a:r>
            <a:r>
              <a:rPr lang="sk-SK" sz="2200" dirty="0">
                <a:cs typeface="Times New Roman" panose="02020603050405020304" pitchFamily="18" charset="0"/>
              </a:rPr>
              <a:t>!</a:t>
            </a:r>
            <a:endParaRPr lang="sk-SK" sz="2200" i="1" dirty="0">
              <a:cs typeface="Times New Roman" panose="02020603050405020304" pitchFamily="18" charset="0"/>
            </a:endParaRPr>
          </a:p>
          <a:p>
            <a:pPr marL="180975" indent="0">
              <a:buNone/>
            </a:pPr>
            <a:r>
              <a:rPr lang="sk-SK" sz="2200" b="1" dirty="0">
                <a:solidFill>
                  <a:schemeClr val="tx2"/>
                </a:solidFill>
              </a:rPr>
              <a:t>(</a:t>
            </a:r>
            <a:r>
              <a:rPr lang="en-US" sz="2200" b="1" dirty="0">
                <a:solidFill>
                  <a:schemeClr val="tx2"/>
                </a:solidFill>
              </a:rPr>
              <a:t>1101111011</a:t>
            </a:r>
            <a:r>
              <a:rPr lang="sk-SK" sz="2200" b="1" dirty="0">
                <a:solidFill>
                  <a:schemeClr val="tx2"/>
                </a:solidFill>
              </a:rPr>
              <a:t>)</a:t>
            </a:r>
            <a:r>
              <a:rPr lang="sk-SK" sz="2200" b="1" baseline="-25000" dirty="0">
                <a:solidFill>
                  <a:schemeClr val="tx2"/>
                </a:solidFill>
              </a:rPr>
              <a:t>2</a:t>
            </a:r>
            <a:r>
              <a:rPr lang="sk-SK" sz="2200" baseline="-25000" dirty="0">
                <a:solidFill>
                  <a:schemeClr val="tx2"/>
                </a:solidFill>
              </a:rPr>
              <a:t> </a:t>
            </a:r>
            <a:r>
              <a:rPr lang="sk-SK" sz="2200" dirty="0">
                <a:solidFill>
                  <a:schemeClr val="tx2"/>
                </a:solidFill>
              </a:rPr>
              <a:t>= </a:t>
            </a:r>
            <a:r>
              <a:rPr lang="sk-SK" sz="2200" b="1" dirty="0">
                <a:solidFill>
                  <a:schemeClr val="tx2"/>
                </a:solidFill>
              </a:rPr>
              <a:t>(</a:t>
            </a:r>
            <a:r>
              <a:rPr lang="en-US" sz="2200" b="1" dirty="0">
                <a:solidFill>
                  <a:schemeClr val="tx2"/>
                </a:solidFill>
              </a:rPr>
              <a:t>11  0111  1011</a:t>
            </a:r>
            <a:r>
              <a:rPr lang="sk-SK" sz="2200" b="1" dirty="0">
                <a:solidFill>
                  <a:schemeClr val="tx2"/>
                </a:solidFill>
              </a:rPr>
              <a:t>)</a:t>
            </a:r>
            <a:r>
              <a:rPr lang="en-US" sz="2200" b="1" baseline="-25000" dirty="0">
                <a:solidFill>
                  <a:schemeClr val="tx2"/>
                </a:solidFill>
              </a:rPr>
              <a:t>2</a:t>
            </a:r>
            <a:r>
              <a:rPr lang="sk-SK" sz="2200" baseline="-25000" dirty="0">
                <a:solidFill>
                  <a:schemeClr val="tx2"/>
                </a:solidFill>
              </a:rPr>
              <a:t> </a:t>
            </a:r>
            <a:r>
              <a:rPr lang="sk-SK" sz="2200" dirty="0">
                <a:solidFill>
                  <a:schemeClr val="tx2"/>
                </a:solidFill>
              </a:rPr>
              <a:t>= </a:t>
            </a:r>
            <a:r>
              <a:rPr lang="sk-SK" sz="2200" b="1" dirty="0">
                <a:solidFill>
                  <a:schemeClr val="tx2"/>
                </a:solidFill>
              </a:rPr>
              <a:t>(</a:t>
            </a:r>
            <a:r>
              <a:rPr lang="en-US" sz="2200" b="1" dirty="0">
                <a:solidFill>
                  <a:schemeClr val="tx2"/>
                </a:solidFill>
              </a:rPr>
              <a:t>37B</a:t>
            </a:r>
            <a:r>
              <a:rPr lang="sk-SK" sz="2200" b="1" dirty="0">
                <a:solidFill>
                  <a:schemeClr val="tx2"/>
                </a:solidFill>
              </a:rPr>
              <a:t>)</a:t>
            </a:r>
            <a:r>
              <a:rPr lang="en-US" sz="2200" b="1" baseline="-25000" dirty="0">
                <a:solidFill>
                  <a:schemeClr val="tx2"/>
                </a:solidFill>
              </a:rPr>
              <a:t>16</a:t>
            </a:r>
            <a:r>
              <a:rPr lang="sk-SK" sz="2200" baseline="-25000" dirty="0">
                <a:solidFill>
                  <a:schemeClr val="tx2"/>
                </a:solidFill>
              </a:rPr>
              <a:t> </a:t>
            </a:r>
          </a:p>
          <a:p>
            <a:pPr marL="0" indent="0">
              <a:buNone/>
            </a:pPr>
            <a:endParaRPr lang="en-US" sz="2200" dirty="0"/>
          </a:p>
          <a:p>
            <a:r>
              <a:rPr lang="sk-SK" sz="2200" dirty="0"/>
              <a:t>Zapíšte číslo (37B)</a:t>
            </a:r>
            <a:r>
              <a:rPr lang="sk-SK" sz="2200" baseline="-25000" dirty="0"/>
              <a:t>16</a:t>
            </a:r>
            <a:r>
              <a:rPr lang="sk-SK" sz="2200" dirty="0"/>
              <a:t> v sústave so základom </a:t>
            </a:r>
            <a:r>
              <a:rPr lang="sk-SK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sk-SK" sz="2200" dirty="0" smtClean="0"/>
              <a:t>=4</a:t>
            </a:r>
            <a:r>
              <a:rPr lang="sk-SK" sz="2200" dirty="0">
                <a:cs typeface="Times New Roman" panose="02020603050405020304" pitchFamily="18" charset="0"/>
              </a:rPr>
              <a:t>!</a:t>
            </a:r>
            <a:endParaRPr lang="sk-SK" sz="2200" i="1" dirty="0">
              <a:cs typeface="Times New Roman" panose="02020603050405020304" pitchFamily="18" charset="0"/>
            </a:endParaRPr>
          </a:p>
          <a:p>
            <a:pPr marL="180975" indent="0">
              <a:buNone/>
            </a:pPr>
            <a:r>
              <a:rPr lang="sk-SK" sz="2200" b="1" dirty="0">
                <a:solidFill>
                  <a:schemeClr val="tx2"/>
                </a:solidFill>
              </a:rPr>
              <a:t>(</a:t>
            </a:r>
            <a:r>
              <a:rPr lang="en-US" sz="2200" b="1" dirty="0">
                <a:solidFill>
                  <a:schemeClr val="tx2"/>
                </a:solidFill>
              </a:rPr>
              <a:t>37B</a:t>
            </a:r>
            <a:r>
              <a:rPr lang="sk-SK" sz="2200" b="1" dirty="0">
                <a:solidFill>
                  <a:schemeClr val="tx2"/>
                </a:solidFill>
              </a:rPr>
              <a:t>)</a:t>
            </a:r>
            <a:r>
              <a:rPr lang="en-US" sz="2200" b="1" baseline="-25000" dirty="0">
                <a:solidFill>
                  <a:schemeClr val="tx2"/>
                </a:solidFill>
              </a:rPr>
              <a:t>16</a:t>
            </a:r>
            <a:r>
              <a:rPr lang="sk-SK" sz="2200" baseline="-25000" dirty="0">
                <a:solidFill>
                  <a:schemeClr val="tx2"/>
                </a:solidFill>
              </a:rPr>
              <a:t>  </a:t>
            </a:r>
            <a:r>
              <a:rPr lang="sk-SK" sz="2200" dirty="0">
                <a:solidFill>
                  <a:schemeClr val="tx2"/>
                </a:solidFill>
              </a:rPr>
              <a:t>= </a:t>
            </a:r>
            <a:r>
              <a:rPr lang="sk-SK" sz="2200" b="1" dirty="0">
                <a:solidFill>
                  <a:schemeClr val="tx2"/>
                </a:solidFill>
              </a:rPr>
              <a:t>(03</a:t>
            </a:r>
            <a:r>
              <a:rPr lang="en-US" sz="2200" b="1" dirty="0">
                <a:solidFill>
                  <a:schemeClr val="tx2"/>
                </a:solidFill>
              </a:rPr>
              <a:t> </a:t>
            </a:r>
            <a:r>
              <a:rPr lang="sk-SK" sz="2200" b="1" dirty="0">
                <a:solidFill>
                  <a:schemeClr val="tx2"/>
                </a:solidFill>
              </a:rPr>
              <a:t>13</a:t>
            </a:r>
            <a:r>
              <a:rPr lang="en-US" sz="2200" b="1" dirty="0">
                <a:solidFill>
                  <a:schemeClr val="tx2"/>
                </a:solidFill>
              </a:rPr>
              <a:t> </a:t>
            </a:r>
            <a:r>
              <a:rPr lang="sk-SK" sz="2200" b="1" dirty="0">
                <a:solidFill>
                  <a:schemeClr val="tx2"/>
                </a:solidFill>
              </a:rPr>
              <a:t>23)</a:t>
            </a:r>
            <a:r>
              <a:rPr lang="sk-SK" sz="2200" b="1" baseline="-25000" dirty="0">
                <a:solidFill>
                  <a:schemeClr val="tx2"/>
                </a:solidFill>
              </a:rPr>
              <a:t>4 </a:t>
            </a:r>
            <a:r>
              <a:rPr lang="sk-SK" sz="2200" dirty="0">
                <a:solidFill>
                  <a:schemeClr val="tx2"/>
                </a:solidFill>
              </a:rPr>
              <a:t>= </a:t>
            </a:r>
            <a:r>
              <a:rPr lang="sk-SK" sz="2200" b="1" dirty="0">
                <a:solidFill>
                  <a:schemeClr val="tx2"/>
                </a:solidFill>
              </a:rPr>
              <a:t>(31323)</a:t>
            </a:r>
            <a:r>
              <a:rPr lang="sk-SK" sz="2200" b="1" baseline="-25000" dirty="0">
                <a:solidFill>
                  <a:schemeClr val="tx2"/>
                </a:solidFill>
              </a:rPr>
              <a:t>4</a:t>
            </a:r>
            <a:endParaRPr lang="sk-SK" sz="22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sk-SK" sz="2200" dirty="0">
              <a:solidFill>
                <a:schemeClr val="accent5"/>
              </a:solidFill>
            </a:endParaRPr>
          </a:p>
          <a:p>
            <a:r>
              <a:rPr lang="sk-SK" sz="2200" dirty="0"/>
              <a:t>Zapíšte číslo (321)</a:t>
            </a:r>
            <a:r>
              <a:rPr lang="sk-SK" sz="2200" baseline="-25000" dirty="0"/>
              <a:t>4</a:t>
            </a:r>
            <a:r>
              <a:rPr lang="sk-SK" sz="2200" dirty="0"/>
              <a:t> v sústave so základom </a:t>
            </a:r>
            <a:r>
              <a:rPr lang="sk-SK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sk-SK" sz="2200" dirty="0" smtClean="0"/>
              <a:t>=2 </a:t>
            </a:r>
            <a:r>
              <a:rPr lang="sk-SK" sz="2200" dirty="0"/>
              <a:t>a so základom </a:t>
            </a:r>
            <a:r>
              <a:rPr lang="sk-SK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sk-SK" sz="2200" dirty="0" smtClean="0"/>
              <a:t>=16</a:t>
            </a:r>
            <a:r>
              <a:rPr lang="sk-SK" sz="2200" dirty="0">
                <a:cs typeface="Times New Roman" panose="02020603050405020304" pitchFamily="18" charset="0"/>
              </a:rPr>
              <a:t>!</a:t>
            </a:r>
            <a:endParaRPr lang="sk-SK" sz="2200" i="1" dirty="0">
              <a:cs typeface="Times New Roman" panose="02020603050405020304" pitchFamily="18" charset="0"/>
            </a:endParaRPr>
          </a:p>
          <a:p>
            <a:pPr marL="180975" indent="0">
              <a:buNone/>
            </a:pPr>
            <a:r>
              <a:rPr lang="sk-SK" sz="2200" b="1" dirty="0">
                <a:solidFill>
                  <a:schemeClr val="tx2"/>
                </a:solidFill>
              </a:rPr>
              <a:t>(</a:t>
            </a:r>
            <a:r>
              <a:rPr lang="en-US" sz="2200" b="1" dirty="0">
                <a:solidFill>
                  <a:schemeClr val="tx2"/>
                </a:solidFill>
              </a:rPr>
              <a:t>3</a:t>
            </a:r>
            <a:r>
              <a:rPr lang="sk-SK" sz="2200" b="1" dirty="0">
                <a:solidFill>
                  <a:schemeClr val="tx2"/>
                </a:solidFill>
              </a:rPr>
              <a:t>21)</a:t>
            </a:r>
            <a:r>
              <a:rPr lang="sk-SK" sz="2200" b="1" baseline="-25000" dirty="0">
                <a:solidFill>
                  <a:schemeClr val="tx2"/>
                </a:solidFill>
              </a:rPr>
              <a:t>4</a:t>
            </a:r>
            <a:r>
              <a:rPr lang="sk-SK" sz="2200" baseline="-25000" dirty="0">
                <a:solidFill>
                  <a:schemeClr val="tx2"/>
                </a:solidFill>
              </a:rPr>
              <a:t>  </a:t>
            </a:r>
            <a:r>
              <a:rPr lang="sk-SK" sz="2200" dirty="0">
                <a:solidFill>
                  <a:schemeClr val="tx2"/>
                </a:solidFill>
              </a:rPr>
              <a:t>= </a:t>
            </a:r>
            <a:r>
              <a:rPr lang="sk-SK" sz="2200" b="1" dirty="0">
                <a:solidFill>
                  <a:schemeClr val="tx2"/>
                </a:solidFill>
              </a:rPr>
              <a:t>(11</a:t>
            </a:r>
            <a:r>
              <a:rPr lang="en-US" sz="2200" b="1" dirty="0">
                <a:solidFill>
                  <a:schemeClr val="tx2"/>
                </a:solidFill>
              </a:rPr>
              <a:t> </a:t>
            </a:r>
            <a:r>
              <a:rPr lang="sk-SK" sz="2200" b="1" dirty="0">
                <a:solidFill>
                  <a:schemeClr val="tx2"/>
                </a:solidFill>
              </a:rPr>
              <a:t>10</a:t>
            </a:r>
            <a:r>
              <a:rPr lang="en-US" sz="2200" b="1" dirty="0">
                <a:solidFill>
                  <a:schemeClr val="tx2"/>
                </a:solidFill>
              </a:rPr>
              <a:t> </a:t>
            </a:r>
            <a:r>
              <a:rPr lang="sk-SK" sz="2200" b="1" dirty="0">
                <a:solidFill>
                  <a:schemeClr val="tx2"/>
                </a:solidFill>
              </a:rPr>
              <a:t>01)</a:t>
            </a:r>
            <a:r>
              <a:rPr lang="sk-SK" sz="2200" b="1" baseline="-25000" dirty="0">
                <a:solidFill>
                  <a:schemeClr val="tx2"/>
                </a:solidFill>
              </a:rPr>
              <a:t>2 </a:t>
            </a:r>
            <a:r>
              <a:rPr lang="sk-SK" sz="2200" dirty="0">
                <a:solidFill>
                  <a:schemeClr val="tx2"/>
                </a:solidFill>
              </a:rPr>
              <a:t>= </a:t>
            </a:r>
            <a:r>
              <a:rPr lang="sk-SK" sz="2200" b="1" dirty="0">
                <a:solidFill>
                  <a:schemeClr val="tx2"/>
                </a:solidFill>
              </a:rPr>
              <a:t>(111001)</a:t>
            </a:r>
            <a:r>
              <a:rPr lang="sk-SK" sz="2200" b="1" baseline="-25000" dirty="0">
                <a:solidFill>
                  <a:schemeClr val="tx2"/>
                </a:solidFill>
              </a:rPr>
              <a:t>2</a:t>
            </a:r>
          </a:p>
          <a:p>
            <a:pPr marL="180975" indent="0">
              <a:buNone/>
            </a:pPr>
            <a:r>
              <a:rPr lang="sk-SK" sz="2200" b="1" dirty="0">
                <a:solidFill>
                  <a:schemeClr val="tx2"/>
                </a:solidFill>
              </a:rPr>
              <a:t>(</a:t>
            </a:r>
            <a:r>
              <a:rPr lang="en-US" sz="2200" b="1" dirty="0">
                <a:solidFill>
                  <a:schemeClr val="tx2"/>
                </a:solidFill>
              </a:rPr>
              <a:t>3</a:t>
            </a:r>
            <a:r>
              <a:rPr lang="sk-SK" sz="2200" b="1" dirty="0">
                <a:solidFill>
                  <a:schemeClr val="tx2"/>
                </a:solidFill>
              </a:rPr>
              <a:t>21)</a:t>
            </a:r>
            <a:r>
              <a:rPr lang="sk-SK" sz="2200" b="1" baseline="-25000" dirty="0">
                <a:solidFill>
                  <a:schemeClr val="tx2"/>
                </a:solidFill>
              </a:rPr>
              <a:t>4</a:t>
            </a:r>
            <a:r>
              <a:rPr lang="sk-SK" sz="2200" baseline="-25000" dirty="0">
                <a:solidFill>
                  <a:schemeClr val="tx2"/>
                </a:solidFill>
              </a:rPr>
              <a:t>  </a:t>
            </a:r>
            <a:r>
              <a:rPr lang="sk-SK" sz="2200" dirty="0">
                <a:solidFill>
                  <a:schemeClr val="tx2"/>
                </a:solidFill>
              </a:rPr>
              <a:t>= </a:t>
            </a:r>
            <a:r>
              <a:rPr lang="sk-SK" sz="2200" b="1" dirty="0">
                <a:solidFill>
                  <a:schemeClr val="tx2"/>
                </a:solidFill>
              </a:rPr>
              <a:t>(</a:t>
            </a:r>
            <a:r>
              <a:rPr lang="en-US" sz="2200" b="1" dirty="0">
                <a:solidFill>
                  <a:schemeClr val="tx2"/>
                </a:solidFill>
              </a:rPr>
              <a:t>3</a:t>
            </a:r>
            <a:r>
              <a:rPr lang="sk-SK" sz="2200" b="1" dirty="0">
                <a:solidFill>
                  <a:schemeClr val="tx2"/>
                </a:solidFill>
              </a:rPr>
              <a:t> 21)</a:t>
            </a:r>
            <a:r>
              <a:rPr lang="sk-SK" sz="2200" b="1" baseline="-25000" dirty="0">
                <a:solidFill>
                  <a:schemeClr val="tx2"/>
                </a:solidFill>
              </a:rPr>
              <a:t>4</a:t>
            </a:r>
            <a:r>
              <a:rPr lang="sk-SK" sz="2200" baseline="-25000" dirty="0">
                <a:solidFill>
                  <a:schemeClr val="tx2"/>
                </a:solidFill>
              </a:rPr>
              <a:t> </a:t>
            </a:r>
            <a:r>
              <a:rPr lang="sk-SK" sz="2200" dirty="0">
                <a:solidFill>
                  <a:schemeClr val="tx2"/>
                </a:solidFill>
              </a:rPr>
              <a:t>= </a:t>
            </a:r>
            <a:r>
              <a:rPr lang="sk-SK" sz="2200" b="1" dirty="0">
                <a:solidFill>
                  <a:schemeClr val="tx2"/>
                </a:solidFill>
              </a:rPr>
              <a:t>(39)</a:t>
            </a:r>
            <a:r>
              <a:rPr lang="sk-SK" sz="2200" b="1" baseline="-25000" dirty="0">
                <a:solidFill>
                  <a:schemeClr val="tx2"/>
                </a:solidFill>
              </a:rPr>
              <a:t>16</a:t>
            </a:r>
          </a:p>
          <a:p>
            <a:pPr marL="0" indent="0">
              <a:buNone/>
            </a:pPr>
            <a:endParaRPr lang="en-US" sz="2200" baseline="-25000" dirty="0">
              <a:solidFill>
                <a:schemeClr val="tx2"/>
              </a:solidFill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8811926" y="0"/>
            <a:ext cx="431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endParaRPr lang="sk-SK" dirty="0">
              <a:solidFill>
                <a:schemeClr val="bg1">
                  <a:lumMod val="8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8121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asnosť">
  <a:themeElements>
    <a:clrScheme name="Vlastná 1">
      <a:dk1>
        <a:sysClr val="windowText" lastClr="000000"/>
      </a:dk1>
      <a:lt1>
        <a:sysClr val="window" lastClr="FFFFFF"/>
      </a:lt1>
      <a:dk2>
        <a:srgbClr val="65281A"/>
      </a:dk2>
      <a:lt2>
        <a:srgbClr val="ECE9C6"/>
      </a:lt2>
      <a:accent1>
        <a:srgbClr val="65281A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Jasnosť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3334</TotalTime>
  <Words>383</Words>
  <Application>Microsoft Office PowerPoint</Application>
  <PresentationFormat>Prezentácia na obrazovke (4:3)</PresentationFormat>
  <Paragraphs>136</Paragraphs>
  <Slides>12</Slides>
  <Notes>4</Notes>
  <HiddenSlides>0</HiddenSlides>
  <MMClips>0</MMClips>
  <ScaleCrop>false</ScaleCrop>
  <HeadingPairs>
    <vt:vector size="6" baseType="variant">
      <vt:variant>
        <vt:lpstr>Použité písma</vt:lpstr>
      </vt:variant>
      <vt:variant>
        <vt:i4>6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9" baseType="lpstr">
      <vt:lpstr>Arial</vt:lpstr>
      <vt:lpstr>Calibri</vt:lpstr>
      <vt:lpstr>Cambria Math</vt:lpstr>
      <vt:lpstr>Symbol</vt:lpstr>
      <vt:lpstr>Tahoma</vt:lpstr>
      <vt:lpstr>Times New Roman</vt:lpstr>
      <vt:lpstr>Jasnosť</vt:lpstr>
      <vt:lpstr>Matematika pre informatikov Čísla a Číselné množiny (lab)</vt:lpstr>
      <vt:lpstr>Aproximácia reálnych čísel zlomkami (Excel)</vt:lpstr>
      <vt:lpstr>Aproximácia reálnych čísel zlomkami (Excel)</vt:lpstr>
      <vt:lpstr>Aproximácia reálnych čísel reťazovými zlomkami </vt:lpstr>
      <vt:lpstr>Čísla – reťazové zlomky</vt:lpstr>
      <vt:lpstr>Čísla – reťazové zlomky</vt:lpstr>
      <vt:lpstr>Prevody medzi sústavami</vt:lpstr>
      <vt:lpstr>Prevody medzi sústavami</vt:lpstr>
      <vt:lpstr>Prevody medzi sústavami</vt:lpstr>
      <vt:lpstr>Prevody medzi sústavami</vt:lpstr>
      <vt:lpstr>Úprava desatinných čísiel na zlomky</vt:lpstr>
      <vt:lpstr>Prevody medzi sústavami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Alžbeta Szendreyova</dc:creator>
  <cp:lastModifiedBy>Alzbeta Szendreyova</cp:lastModifiedBy>
  <cp:revision>232</cp:revision>
  <cp:lastPrinted>2015-09-23T08:33:15Z</cp:lastPrinted>
  <dcterms:created xsi:type="dcterms:W3CDTF">2014-09-23T07:58:52Z</dcterms:created>
  <dcterms:modified xsi:type="dcterms:W3CDTF">2016-11-01T20:46:02Z</dcterms:modified>
</cp:coreProperties>
</file>